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278" r:id="rId3"/>
    <p:sldId id="288" r:id="rId4"/>
    <p:sldId id="279" r:id="rId5"/>
    <p:sldId id="284" r:id="rId6"/>
    <p:sldId id="285" r:id="rId7"/>
    <p:sldId id="286" r:id="rId8"/>
    <p:sldId id="287" r:id="rId9"/>
    <p:sldId id="291" r:id="rId10"/>
    <p:sldId id="290" r:id="rId11"/>
    <p:sldId id="302" r:id="rId12"/>
    <p:sldId id="301" r:id="rId13"/>
    <p:sldId id="298" r:id="rId14"/>
    <p:sldId id="300" r:id="rId15"/>
    <p:sldId id="296" r:id="rId16"/>
    <p:sldId id="276"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FDD"/>
    <a:srgbClr val="CCD1DA"/>
    <a:srgbClr val="193761"/>
    <a:srgbClr val="EFE1BB"/>
    <a:srgbClr val="CD9F00"/>
    <a:srgbClr val="FCECBC"/>
    <a:srgbClr val="FFC900"/>
    <a:srgbClr val="255387"/>
    <a:srgbClr val="017BC4"/>
    <a:srgbClr val="FFD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658B8-0905-5744-BF67-24354EEF8410}" v="64" dt="2025-03-06T16:37:00.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5"/>
    <p:restoredTop sz="70426"/>
  </p:normalViewPr>
  <p:slideViewPr>
    <p:cSldViewPr snapToGrid="0">
      <p:cViewPr varScale="1">
        <p:scale>
          <a:sx n="79" d="100"/>
          <a:sy n="79" d="100"/>
        </p:scale>
        <p:origin x="20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D0239-46B8-41FD-8311-666846CF89B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02F0D06-6317-463D-8639-AD82AEF656C2}">
      <dgm:prSet/>
      <dgm:spPr/>
      <dgm:t>
        <a:bodyPr/>
        <a:lstStyle/>
        <a:p>
          <a:r>
            <a:rPr lang="en-US" b="1" dirty="0"/>
            <a:t>Rate</a:t>
          </a:r>
          <a:r>
            <a:rPr lang="en-US" dirty="0"/>
            <a:t> The 21% corporate tax rate brings </a:t>
          </a:r>
          <a:r>
            <a:rPr lang="en-US"/>
            <a:t>the US </a:t>
          </a:r>
          <a:r>
            <a:rPr lang="en-US" dirty="0"/>
            <a:t>in line with the worldwide average</a:t>
          </a:r>
        </a:p>
      </dgm:t>
    </dgm:pt>
    <dgm:pt modelId="{58DEBE4C-7849-4FE5-8B0F-AA70807B48D4}" type="parTrans" cxnId="{2CA7F04B-7CCB-457E-9BFE-D5684451C417}">
      <dgm:prSet/>
      <dgm:spPr/>
      <dgm:t>
        <a:bodyPr/>
        <a:lstStyle/>
        <a:p>
          <a:endParaRPr lang="en-US"/>
        </a:p>
      </dgm:t>
    </dgm:pt>
    <dgm:pt modelId="{457E4D34-3A8F-4B54-A132-CE3C4178AA5B}" type="sibTrans" cxnId="{2CA7F04B-7CCB-457E-9BFE-D5684451C417}">
      <dgm:prSet/>
      <dgm:spPr/>
      <dgm:t>
        <a:bodyPr/>
        <a:lstStyle/>
        <a:p>
          <a:endParaRPr lang="en-US"/>
        </a:p>
      </dgm:t>
    </dgm:pt>
    <dgm:pt modelId="{2A96A520-D0E6-4FA2-BF79-CEAAA3732759}">
      <dgm:prSet/>
      <dgm:spPr/>
      <dgm:t>
        <a:bodyPr/>
        <a:lstStyle/>
        <a:p>
          <a:r>
            <a:rPr lang="en-US" b="1" dirty="0"/>
            <a:t>Base</a:t>
          </a:r>
          <a:r>
            <a:rPr lang="en-US" dirty="0"/>
            <a:t> Any policy short of full expensing discourages capital investment</a:t>
          </a:r>
        </a:p>
      </dgm:t>
    </dgm:pt>
    <dgm:pt modelId="{4DB64B1F-7F5C-4762-87BF-A244E89C9734}" type="parTrans" cxnId="{61099CE2-3B08-46BE-83ED-5AE2764378C3}">
      <dgm:prSet/>
      <dgm:spPr/>
      <dgm:t>
        <a:bodyPr/>
        <a:lstStyle/>
        <a:p>
          <a:endParaRPr lang="en-US"/>
        </a:p>
      </dgm:t>
    </dgm:pt>
    <dgm:pt modelId="{60B156CD-1BA3-48B9-A66E-08D0A4936856}" type="sibTrans" cxnId="{61099CE2-3B08-46BE-83ED-5AE2764378C3}">
      <dgm:prSet/>
      <dgm:spPr/>
      <dgm:t>
        <a:bodyPr/>
        <a:lstStyle/>
        <a:p>
          <a:endParaRPr lang="en-US"/>
        </a:p>
      </dgm:t>
    </dgm:pt>
    <dgm:pt modelId="{52CACBD8-95B7-48B6-BF43-CDD8BB1A302D}">
      <dgm:prSet/>
      <dgm:spPr/>
      <dgm:t>
        <a:bodyPr/>
        <a:lstStyle/>
        <a:p>
          <a:r>
            <a:rPr lang="en-US" b="1" dirty="0"/>
            <a:t>Burden</a:t>
          </a:r>
          <a:r>
            <a:rPr lang="en-US" dirty="0"/>
            <a:t> The burden of the corporate tax falls on workers and shareholders</a:t>
          </a:r>
        </a:p>
      </dgm:t>
    </dgm:pt>
    <dgm:pt modelId="{B8038CEA-D12E-46E3-868D-883233BC1B28}" type="parTrans" cxnId="{8E59C6B6-1460-445F-A30D-1E7A7D0CCF8B}">
      <dgm:prSet/>
      <dgm:spPr/>
      <dgm:t>
        <a:bodyPr/>
        <a:lstStyle/>
        <a:p>
          <a:endParaRPr lang="en-US"/>
        </a:p>
      </dgm:t>
    </dgm:pt>
    <dgm:pt modelId="{3E12E670-AA83-4DA2-9C37-6D41F9ECAFA0}" type="sibTrans" cxnId="{8E59C6B6-1460-445F-A30D-1E7A7D0CCF8B}">
      <dgm:prSet/>
      <dgm:spPr/>
      <dgm:t>
        <a:bodyPr/>
        <a:lstStyle/>
        <a:p>
          <a:endParaRPr lang="en-US"/>
        </a:p>
      </dgm:t>
    </dgm:pt>
    <dgm:pt modelId="{C84BC222-5452-400B-B96E-BFFD433F8758}">
      <dgm:prSet/>
      <dgm:spPr/>
      <dgm:t>
        <a:bodyPr/>
        <a:lstStyle/>
        <a:p>
          <a:r>
            <a:rPr lang="en-US" b="1" dirty="0"/>
            <a:t>Tax versus Book </a:t>
          </a:r>
          <a:r>
            <a:rPr lang="en-US" dirty="0"/>
            <a:t>Taxable income differs from book income for good reasons</a:t>
          </a:r>
        </a:p>
      </dgm:t>
    </dgm:pt>
    <dgm:pt modelId="{212E6029-6D66-48F7-B054-AB1BE95D401A}" type="parTrans" cxnId="{B98CFADA-E11E-4AAA-BBB0-F33A1AC4A897}">
      <dgm:prSet/>
      <dgm:spPr/>
      <dgm:t>
        <a:bodyPr/>
        <a:lstStyle/>
        <a:p>
          <a:endParaRPr lang="en-US"/>
        </a:p>
      </dgm:t>
    </dgm:pt>
    <dgm:pt modelId="{F8F219CD-76F7-45FA-A01A-213DED0A955A}" type="sibTrans" cxnId="{B98CFADA-E11E-4AAA-BBB0-F33A1AC4A897}">
      <dgm:prSet/>
      <dgm:spPr/>
      <dgm:t>
        <a:bodyPr/>
        <a:lstStyle/>
        <a:p>
          <a:endParaRPr lang="en-US"/>
        </a:p>
      </dgm:t>
    </dgm:pt>
    <dgm:pt modelId="{96D1A63B-67F4-4321-9872-01354D3B9937}">
      <dgm:prSet/>
      <dgm:spPr/>
      <dgm:t>
        <a:bodyPr/>
        <a:lstStyle/>
        <a:p>
          <a:r>
            <a:rPr lang="en-US" b="1" dirty="0"/>
            <a:t>Big Issues</a:t>
          </a:r>
          <a:r>
            <a:rPr lang="en-US" dirty="0"/>
            <a:t> Broad investment provisions are expiring thus raising the cost of capital, pro-growth impact requires permanence</a:t>
          </a:r>
        </a:p>
      </dgm:t>
    </dgm:pt>
    <dgm:pt modelId="{34FFC171-7718-480C-B281-625427239956}" type="parTrans" cxnId="{1CC09387-CC35-4386-85D0-BABC3A3934BA}">
      <dgm:prSet/>
      <dgm:spPr/>
      <dgm:t>
        <a:bodyPr/>
        <a:lstStyle/>
        <a:p>
          <a:endParaRPr lang="en-US"/>
        </a:p>
      </dgm:t>
    </dgm:pt>
    <dgm:pt modelId="{D3DAB33C-07CD-4FCB-873A-490B9A108DAA}" type="sibTrans" cxnId="{1CC09387-CC35-4386-85D0-BABC3A3934BA}">
      <dgm:prSet/>
      <dgm:spPr/>
      <dgm:t>
        <a:bodyPr/>
        <a:lstStyle/>
        <a:p>
          <a:endParaRPr lang="en-US"/>
        </a:p>
      </dgm:t>
    </dgm:pt>
    <dgm:pt modelId="{6D2D8616-78BC-8746-8EB6-0C3AEAD3CD3B}" type="pres">
      <dgm:prSet presAssocID="{7FDD0239-46B8-41FD-8311-666846CF89B4}" presName="vert0" presStyleCnt="0">
        <dgm:presLayoutVars>
          <dgm:dir/>
          <dgm:animOne val="branch"/>
          <dgm:animLvl val="lvl"/>
        </dgm:presLayoutVars>
      </dgm:prSet>
      <dgm:spPr/>
    </dgm:pt>
    <dgm:pt modelId="{B5A339CB-3B7C-FA47-A9DD-B6D04E803B73}" type="pres">
      <dgm:prSet presAssocID="{F02F0D06-6317-463D-8639-AD82AEF656C2}" presName="thickLine" presStyleLbl="alignNode1" presStyleIdx="0" presStyleCnt="5"/>
      <dgm:spPr/>
    </dgm:pt>
    <dgm:pt modelId="{41B1627B-16F2-9F4A-A601-98A1A7AF879E}" type="pres">
      <dgm:prSet presAssocID="{F02F0D06-6317-463D-8639-AD82AEF656C2}" presName="horz1" presStyleCnt="0"/>
      <dgm:spPr/>
    </dgm:pt>
    <dgm:pt modelId="{CDBB2B06-0E66-4345-9A57-2B5C78A18564}" type="pres">
      <dgm:prSet presAssocID="{F02F0D06-6317-463D-8639-AD82AEF656C2}" presName="tx1" presStyleLbl="revTx" presStyleIdx="0" presStyleCnt="5"/>
      <dgm:spPr/>
    </dgm:pt>
    <dgm:pt modelId="{40577373-804F-F648-8341-598671C2515E}" type="pres">
      <dgm:prSet presAssocID="{F02F0D06-6317-463D-8639-AD82AEF656C2}" presName="vert1" presStyleCnt="0"/>
      <dgm:spPr/>
    </dgm:pt>
    <dgm:pt modelId="{F59D1FD7-8C76-1140-8363-1E6272251726}" type="pres">
      <dgm:prSet presAssocID="{2A96A520-D0E6-4FA2-BF79-CEAAA3732759}" presName="thickLine" presStyleLbl="alignNode1" presStyleIdx="1" presStyleCnt="5"/>
      <dgm:spPr/>
    </dgm:pt>
    <dgm:pt modelId="{F099F25F-A7AC-414B-96E2-6FBCEAC3C067}" type="pres">
      <dgm:prSet presAssocID="{2A96A520-D0E6-4FA2-BF79-CEAAA3732759}" presName="horz1" presStyleCnt="0"/>
      <dgm:spPr/>
    </dgm:pt>
    <dgm:pt modelId="{76333844-C93F-0548-849E-9B3380A80B17}" type="pres">
      <dgm:prSet presAssocID="{2A96A520-D0E6-4FA2-BF79-CEAAA3732759}" presName="tx1" presStyleLbl="revTx" presStyleIdx="1" presStyleCnt="5"/>
      <dgm:spPr/>
    </dgm:pt>
    <dgm:pt modelId="{341000BF-3544-284E-97C9-4B995D059B01}" type="pres">
      <dgm:prSet presAssocID="{2A96A520-D0E6-4FA2-BF79-CEAAA3732759}" presName="vert1" presStyleCnt="0"/>
      <dgm:spPr/>
    </dgm:pt>
    <dgm:pt modelId="{AF66DE61-51E7-E84D-9778-09DD8CD14929}" type="pres">
      <dgm:prSet presAssocID="{52CACBD8-95B7-48B6-BF43-CDD8BB1A302D}" presName="thickLine" presStyleLbl="alignNode1" presStyleIdx="2" presStyleCnt="5"/>
      <dgm:spPr/>
    </dgm:pt>
    <dgm:pt modelId="{F20C0CF3-FD28-B941-BCDC-D5DCCAE78372}" type="pres">
      <dgm:prSet presAssocID="{52CACBD8-95B7-48B6-BF43-CDD8BB1A302D}" presName="horz1" presStyleCnt="0"/>
      <dgm:spPr/>
    </dgm:pt>
    <dgm:pt modelId="{B2C36BA0-D80B-A147-8181-7469256A2E18}" type="pres">
      <dgm:prSet presAssocID="{52CACBD8-95B7-48B6-BF43-CDD8BB1A302D}" presName="tx1" presStyleLbl="revTx" presStyleIdx="2" presStyleCnt="5"/>
      <dgm:spPr/>
    </dgm:pt>
    <dgm:pt modelId="{FD451BD5-96D3-6343-A18B-7E722D1AF49E}" type="pres">
      <dgm:prSet presAssocID="{52CACBD8-95B7-48B6-BF43-CDD8BB1A302D}" presName="vert1" presStyleCnt="0"/>
      <dgm:spPr/>
    </dgm:pt>
    <dgm:pt modelId="{0E4F5E27-7165-FF45-9053-67B3A4D49A3B}" type="pres">
      <dgm:prSet presAssocID="{C84BC222-5452-400B-B96E-BFFD433F8758}" presName="thickLine" presStyleLbl="alignNode1" presStyleIdx="3" presStyleCnt="5"/>
      <dgm:spPr/>
    </dgm:pt>
    <dgm:pt modelId="{70AD5E23-ED8D-E04C-9EC8-7300C9E9C50C}" type="pres">
      <dgm:prSet presAssocID="{C84BC222-5452-400B-B96E-BFFD433F8758}" presName="horz1" presStyleCnt="0"/>
      <dgm:spPr/>
    </dgm:pt>
    <dgm:pt modelId="{41D16DFD-1B16-C94E-B43A-B57413B48B52}" type="pres">
      <dgm:prSet presAssocID="{C84BC222-5452-400B-B96E-BFFD433F8758}" presName="tx1" presStyleLbl="revTx" presStyleIdx="3" presStyleCnt="5"/>
      <dgm:spPr/>
    </dgm:pt>
    <dgm:pt modelId="{8FF94863-E710-B541-91A4-AEE8BC3791A2}" type="pres">
      <dgm:prSet presAssocID="{C84BC222-5452-400B-B96E-BFFD433F8758}" presName="vert1" presStyleCnt="0"/>
      <dgm:spPr/>
    </dgm:pt>
    <dgm:pt modelId="{177627DA-67FF-8148-8D42-C9E9E030F8D4}" type="pres">
      <dgm:prSet presAssocID="{96D1A63B-67F4-4321-9872-01354D3B9937}" presName="thickLine" presStyleLbl="alignNode1" presStyleIdx="4" presStyleCnt="5"/>
      <dgm:spPr/>
    </dgm:pt>
    <dgm:pt modelId="{F6A984EE-5B5C-3144-9685-5E137192104C}" type="pres">
      <dgm:prSet presAssocID="{96D1A63B-67F4-4321-9872-01354D3B9937}" presName="horz1" presStyleCnt="0"/>
      <dgm:spPr/>
    </dgm:pt>
    <dgm:pt modelId="{0D38EDFC-87C4-0841-89BF-E1C74A43AEBD}" type="pres">
      <dgm:prSet presAssocID="{96D1A63B-67F4-4321-9872-01354D3B9937}" presName="tx1" presStyleLbl="revTx" presStyleIdx="4" presStyleCnt="5"/>
      <dgm:spPr/>
    </dgm:pt>
    <dgm:pt modelId="{F180B7AD-5FAD-AA48-B1D2-62A9A3A3AD66}" type="pres">
      <dgm:prSet presAssocID="{96D1A63B-67F4-4321-9872-01354D3B9937}" presName="vert1" presStyleCnt="0"/>
      <dgm:spPr/>
    </dgm:pt>
  </dgm:ptLst>
  <dgm:cxnLst>
    <dgm:cxn modelId="{2226BD66-EBBB-6442-B340-F370B5838864}" type="presOf" srcId="{7FDD0239-46B8-41FD-8311-666846CF89B4}" destId="{6D2D8616-78BC-8746-8EB6-0C3AEAD3CD3B}" srcOrd="0" destOrd="0" presId="urn:microsoft.com/office/officeart/2008/layout/LinedList"/>
    <dgm:cxn modelId="{2CA7F04B-7CCB-457E-9BFE-D5684451C417}" srcId="{7FDD0239-46B8-41FD-8311-666846CF89B4}" destId="{F02F0D06-6317-463D-8639-AD82AEF656C2}" srcOrd="0" destOrd="0" parTransId="{58DEBE4C-7849-4FE5-8B0F-AA70807B48D4}" sibTransId="{457E4D34-3A8F-4B54-A132-CE3C4178AA5B}"/>
    <dgm:cxn modelId="{3A714271-F2A7-2B42-9021-EF6F538E8375}" type="presOf" srcId="{C84BC222-5452-400B-B96E-BFFD433F8758}" destId="{41D16DFD-1B16-C94E-B43A-B57413B48B52}" srcOrd="0" destOrd="0" presId="urn:microsoft.com/office/officeart/2008/layout/LinedList"/>
    <dgm:cxn modelId="{11C78951-3F1A-B24C-8506-4DC1FEC2F0A2}" type="presOf" srcId="{F02F0D06-6317-463D-8639-AD82AEF656C2}" destId="{CDBB2B06-0E66-4345-9A57-2B5C78A18564}" srcOrd="0" destOrd="0" presId="urn:microsoft.com/office/officeart/2008/layout/LinedList"/>
    <dgm:cxn modelId="{4CBF1D73-734C-784F-9DD1-A955BD6B3C1E}" type="presOf" srcId="{52CACBD8-95B7-48B6-BF43-CDD8BB1A302D}" destId="{B2C36BA0-D80B-A147-8181-7469256A2E18}" srcOrd="0" destOrd="0" presId="urn:microsoft.com/office/officeart/2008/layout/LinedList"/>
    <dgm:cxn modelId="{1CC09387-CC35-4386-85D0-BABC3A3934BA}" srcId="{7FDD0239-46B8-41FD-8311-666846CF89B4}" destId="{96D1A63B-67F4-4321-9872-01354D3B9937}" srcOrd="4" destOrd="0" parTransId="{34FFC171-7718-480C-B281-625427239956}" sibTransId="{D3DAB33C-07CD-4FCB-873A-490B9A108DAA}"/>
    <dgm:cxn modelId="{8E59C6B6-1460-445F-A30D-1E7A7D0CCF8B}" srcId="{7FDD0239-46B8-41FD-8311-666846CF89B4}" destId="{52CACBD8-95B7-48B6-BF43-CDD8BB1A302D}" srcOrd="2" destOrd="0" parTransId="{B8038CEA-D12E-46E3-868D-883233BC1B28}" sibTransId="{3E12E670-AA83-4DA2-9C37-6D41F9ECAFA0}"/>
    <dgm:cxn modelId="{FABE5BCE-15CF-584D-BCBE-3BADF28DA1DB}" type="presOf" srcId="{96D1A63B-67F4-4321-9872-01354D3B9937}" destId="{0D38EDFC-87C4-0841-89BF-E1C74A43AEBD}" srcOrd="0" destOrd="0" presId="urn:microsoft.com/office/officeart/2008/layout/LinedList"/>
    <dgm:cxn modelId="{B98CFADA-E11E-4AAA-BBB0-F33A1AC4A897}" srcId="{7FDD0239-46B8-41FD-8311-666846CF89B4}" destId="{C84BC222-5452-400B-B96E-BFFD433F8758}" srcOrd="3" destOrd="0" parTransId="{212E6029-6D66-48F7-B054-AB1BE95D401A}" sibTransId="{F8F219CD-76F7-45FA-A01A-213DED0A955A}"/>
    <dgm:cxn modelId="{61099CE2-3B08-46BE-83ED-5AE2764378C3}" srcId="{7FDD0239-46B8-41FD-8311-666846CF89B4}" destId="{2A96A520-D0E6-4FA2-BF79-CEAAA3732759}" srcOrd="1" destOrd="0" parTransId="{4DB64B1F-7F5C-4762-87BF-A244E89C9734}" sibTransId="{60B156CD-1BA3-48B9-A66E-08D0A4936856}"/>
    <dgm:cxn modelId="{E4B34AE9-2AB5-9F4B-9C24-7FCB7FB7625E}" type="presOf" srcId="{2A96A520-D0E6-4FA2-BF79-CEAAA3732759}" destId="{76333844-C93F-0548-849E-9B3380A80B17}" srcOrd="0" destOrd="0" presId="urn:microsoft.com/office/officeart/2008/layout/LinedList"/>
    <dgm:cxn modelId="{0A4C34A5-0247-7249-A73F-79B388BD16D8}" type="presParOf" srcId="{6D2D8616-78BC-8746-8EB6-0C3AEAD3CD3B}" destId="{B5A339CB-3B7C-FA47-A9DD-B6D04E803B73}" srcOrd="0" destOrd="0" presId="urn:microsoft.com/office/officeart/2008/layout/LinedList"/>
    <dgm:cxn modelId="{C32D16B3-354E-E74D-AB1F-D10D11C36643}" type="presParOf" srcId="{6D2D8616-78BC-8746-8EB6-0C3AEAD3CD3B}" destId="{41B1627B-16F2-9F4A-A601-98A1A7AF879E}" srcOrd="1" destOrd="0" presId="urn:microsoft.com/office/officeart/2008/layout/LinedList"/>
    <dgm:cxn modelId="{104402F5-DDE4-AB4A-A070-DC8AA8E6B015}" type="presParOf" srcId="{41B1627B-16F2-9F4A-A601-98A1A7AF879E}" destId="{CDBB2B06-0E66-4345-9A57-2B5C78A18564}" srcOrd="0" destOrd="0" presId="urn:microsoft.com/office/officeart/2008/layout/LinedList"/>
    <dgm:cxn modelId="{8ECA75FA-161E-AC44-B0C2-BEB96A10DB83}" type="presParOf" srcId="{41B1627B-16F2-9F4A-A601-98A1A7AF879E}" destId="{40577373-804F-F648-8341-598671C2515E}" srcOrd="1" destOrd="0" presId="urn:microsoft.com/office/officeart/2008/layout/LinedList"/>
    <dgm:cxn modelId="{E84779B4-0770-8C4E-A34B-7D6CD258AB25}" type="presParOf" srcId="{6D2D8616-78BC-8746-8EB6-0C3AEAD3CD3B}" destId="{F59D1FD7-8C76-1140-8363-1E6272251726}" srcOrd="2" destOrd="0" presId="urn:microsoft.com/office/officeart/2008/layout/LinedList"/>
    <dgm:cxn modelId="{5DCC55A1-6646-BD44-811C-C4BFA407F62F}" type="presParOf" srcId="{6D2D8616-78BC-8746-8EB6-0C3AEAD3CD3B}" destId="{F099F25F-A7AC-414B-96E2-6FBCEAC3C067}" srcOrd="3" destOrd="0" presId="urn:microsoft.com/office/officeart/2008/layout/LinedList"/>
    <dgm:cxn modelId="{C6D116B5-7508-9647-8449-FBD1C49B9C37}" type="presParOf" srcId="{F099F25F-A7AC-414B-96E2-6FBCEAC3C067}" destId="{76333844-C93F-0548-849E-9B3380A80B17}" srcOrd="0" destOrd="0" presId="urn:microsoft.com/office/officeart/2008/layout/LinedList"/>
    <dgm:cxn modelId="{D3F0975D-A68C-AC42-9299-3C5ADFA6E4B8}" type="presParOf" srcId="{F099F25F-A7AC-414B-96E2-6FBCEAC3C067}" destId="{341000BF-3544-284E-97C9-4B995D059B01}" srcOrd="1" destOrd="0" presId="urn:microsoft.com/office/officeart/2008/layout/LinedList"/>
    <dgm:cxn modelId="{F9C9C859-8C1C-8044-AA05-A6D4425B1665}" type="presParOf" srcId="{6D2D8616-78BC-8746-8EB6-0C3AEAD3CD3B}" destId="{AF66DE61-51E7-E84D-9778-09DD8CD14929}" srcOrd="4" destOrd="0" presId="urn:microsoft.com/office/officeart/2008/layout/LinedList"/>
    <dgm:cxn modelId="{012C68E0-C5AB-A243-B0B8-C333C17247AE}" type="presParOf" srcId="{6D2D8616-78BC-8746-8EB6-0C3AEAD3CD3B}" destId="{F20C0CF3-FD28-B941-BCDC-D5DCCAE78372}" srcOrd="5" destOrd="0" presId="urn:microsoft.com/office/officeart/2008/layout/LinedList"/>
    <dgm:cxn modelId="{203FE36B-90F8-3C41-9C3F-7093DE68A8EC}" type="presParOf" srcId="{F20C0CF3-FD28-B941-BCDC-D5DCCAE78372}" destId="{B2C36BA0-D80B-A147-8181-7469256A2E18}" srcOrd="0" destOrd="0" presId="urn:microsoft.com/office/officeart/2008/layout/LinedList"/>
    <dgm:cxn modelId="{6CE0B025-4995-7145-9B18-8F3C66734373}" type="presParOf" srcId="{F20C0CF3-FD28-B941-BCDC-D5DCCAE78372}" destId="{FD451BD5-96D3-6343-A18B-7E722D1AF49E}" srcOrd="1" destOrd="0" presId="urn:microsoft.com/office/officeart/2008/layout/LinedList"/>
    <dgm:cxn modelId="{AD4EAE57-17F3-704E-AB0B-4EF4535732B3}" type="presParOf" srcId="{6D2D8616-78BC-8746-8EB6-0C3AEAD3CD3B}" destId="{0E4F5E27-7165-FF45-9053-67B3A4D49A3B}" srcOrd="6" destOrd="0" presId="urn:microsoft.com/office/officeart/2008/layout/LinedList"/>
    <dgm:cxn modelId="{DDCAFC27-7B7E-8340-94ED-3777A46E0E17}" type="presParOf" srcId="{6D2D8616-78BC-8746-8EB6-0C3AEAD3CD3B}" destId="{70AD5E23-ED8D-E04C-9EC8-7300C9E9C50C}" srcOrd="7" destOrd="0" presId="urn:microsoft.com/office/officeart/2008/layout/LinedList"/>
    <dgm:cxn modelId="{C910BBCA-CB0A-BF46-96B5-96EA51D9AEAB}" type="presParOf" srcId="{70AD5E23-ED8D-E04C-9EC8-7300C9E9C50C}" destId="{41D16DFD-1B16-C94E-B43A-B57413B48B52}" srcOrd="0" destOrd="0" presId="urn:microsoft.com/office/officeart/2008/layout/LinedList"/>
    <dgm:cxn modelId="{54DC57B3-A415-074D-809A-FD91493C12BB}" type="presParOf" srcId="{70AD5E23-ED8D-E04C-9EC8-7300C9E9C50C}" destId="{8FF94863-E710-B541-91A4-AEE8BC3791A2}" srcOrd="1" destOrd="0" presId="urn:microsoft.com/office/officeart/2008/layout/LinedList"/>
    <dgm:cxn modelId="{5261C396-E860-4D45-BF11-7F8C57E453B8}" type="presParOf" srcId="{6D2D8616-78BC-8746-8EB6-0C3AEAD3CD3B}" destId="{177627DA-67FF-8148-8D42-C9E9E030F8D4}" srcOrd="8" destOrd="0" presId="urn:microsoft.com/office/officeart/2008/layout/LinedList"/>
    <dgm:cxn modelId="{BC42DAA0-3570-D74A-966E-11DC75834BE0}" type="presParOf" srcId="{6D2D8616-78BC-8746-8EB6-0C3AEAD3CD3B}" destId="{F6A984EE-5B5C-3144-9685-5E137192104C}" srcOrd="9" destOrd="0" presId="urn:microsoft.com/office/officeart/2008/layout/LinedList"/>
    <dgm:cxn modelId="{DAB7544C-F912-1F41-8465-EC27C54B9D13}" type="presParOf" srcId="{F6A984EE-5B5C-3144-9685-5E137192104C}" destId="{0D38EDFC-87C4-0841-89BF-E1C74A43AEBD}" srcOrd="0" destOrd="0" presId="urn:microsoft.com/office/officeart/2008/layout/LinedList"/>
    <dgm:cxn modelId="{79C7B4C7-45E3-0B4D-B165-9B8211A09012}" type="presParOf" srcId="{F6A984EE-5B5C-3144-9685-5E137192104C}" destId="{F180B7AD-5FAD-AA48-B1D2-62A9A3A3AD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339CB-3B7C-FA47-A9DD-B6D04E803B73}">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B2B06-0E66-4345-9A57-2B5C78A18564}">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Rate</a:t>
          </a:r>
          <a:r>
            <a:rPr lang="en-US" sz="2400" kern="1200" dirty="0"/>
            <a:t> The 21% corporate tax rate brings </a:t>
          </a:r>
          <a:r>
            <a:rPr lang="en-US" sz="2400" kern="1200"/>
            <a:t>the US </a:t>
          </a:r>
          <a:r>
            <a:rPr lang="en-US" sz="2400" kern="1200" dirty="0"/>
            <a:t>in line with the worldwide average</a:t>
          </a:r>
        </a:p>
      </dsp:txBody>
      <dsp:txXfrm>
        <a:off x="0" y="531"/>
        <a:ext cx="10515600" cy="870055"/>
      </dsp:txXfrm>
    </dsp:sp>
    <dsp:sp modelId="{F59D1FD7-8C76-1140-8363-1E6272251726}">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33844-C93F-0548-849E-9B3380A80B17}">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Base</a:t>
          </a:r>
          <a:r>
            <a:rPr lang="en-US" sz="2400" kern="1200" dirty="0"/>
            <a:t> Any policy short of full expensing discourages capital investment</a:t>
          </a:r>
        </a:p>
      </dsp:txBody>
      <dsp:txXfrm>
        <a:off x="0" y="870586"/>
        <a:ext cx="10515600" cy="870055"/>
      </dsp:txXfrm>
    </dsp:sp>
    <dsp:sp modelId="{AF66DE61-51E7-E84D-9778-09DD8CD14929}">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36BA0-D80B-A147-8181-7469256A2E18}">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Burden</a:t>
          </a:r>
          <a:r>
            <a:rPr lang="en-US" sz="2400" kern="1200" dirty="0"/>
            <a:t> The burden of the corporate tax falls on workers and shareholders</a:t>
          </a:r>
        </a:p>
      </dsp:txBody>
      <dsp:txXfrm>
        <a:off x="0" y="1740641"/>
        <a:ext cx="10515600" cy="870055"/>
      </dsp:txXfrm>
    </dsp:sp>
    <dsp:sp modelId="{0E4F5E27-7165-FF45-9053-67B3A4D49A3B}">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16DFD-1B16-C94E-B43A-B57413B48B52}">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Tax versus Book </a:t>
          </a:r>
          <a:r>
            <a:rPr lang="en-US" sz="2400" kern="1200" dirty="0"/>
            <a:t>Taxable income differs from book income for good reasons</a:t>
          </a:r>
        </a:p>
      </dsp:txBody>
      <dsp:txXfrm>
        <a:off x="0" y="2610696"/>
        <a:ext cx="10515600" cy="870055"/>
      </dsp:txXfrm>
    </dsp:sp>
    <dsp:sp modelId="{177627DA-67FF-8148-8D42-C9E9E030F8D4}">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8EDFC-87C4-0841-89BF-E1C74A43AEBD}">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Big Issues</a:t>
          </a:r>
          <a:r>
            <a:rPr lang="en-US" sz="2400" kern="1200" dirty="0"/>
            <a:t> Broad investment provisions are expiring thus raising the cost of capital, pro-growth impact requires permanence</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F049CB6-57CF-43A0-A9AC-00F3F67868F5}" type="datetimeFigureOut">
              <a:t>3/19/2025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FEC4ECF-9E70-4AA3-B5DE-F04A73DB4815}" type="slidenum">
              <a:t>‹#›</a:t>
            </a:fld>
            <a:endParaRPr lang="en-US"/>
          </a:p>
        </p:txBody>
      </p:sp>
    </p:spTree>
    <p:extLst>
      <p:ext uri="{BB962C8B-B14F-4D97-AF65-F5344CB8AC3E}">
        <p14:creationId xmlns:p14="http://schemas.microsoft.com/office/powerpoint/2010/main" val="74130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ber.org/system/files/chapters/c11538/c11538.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udgetmodel.wharton.upenn.edu/issues/2018/6/12/projecting-the-mass-conversion-from-pass-through-entities-to-c-corporations" TargetMode="External"/><Relationship Id="rId7" Type="http://schemas.openxmlformats.org/officeDocument/2006/relationships/hyperlink" Target="https://taxfoundation.org/taxedu/principles/#stability"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taxfoundation.org/taxedu/principles/#neutrality" TargetMode="External"/><Relationship Id="rId5" Type="http://schemas.openxmlformats.org/officeDocument/2006/relationships/hyperlink" Target="https://taxfoundation.org/taxedu/principles/#simplicity" TargetMode="External"/><Relationship Id="rId4" Type="http://schemas.openxmlformats.org/officeDocument/2006/relationships/hyperlink" Target="https://taxfoundation.org/research/all/federal/growth-opportunity-us-tax-reform-pla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taxfoundation.org/research/all/federal/tax-reform-isnt-done/#_ftn9" TargetMode="External"/><Relationship Id="rId3" Type="http://schemas.openxmlformats.org/officeDocument/2006/relationships/hyperlink" Target="https://taxfoundation.org/taxedu/glossary/tax-deduction/" TargetMode="External"/><Relationship Id="rId7" Type="http://schemas.openxmlformats.org/officeDocument/2006/relationships/hyperlink" Target="https://taxfoundation.org/research/all/federal/tax-reform-isnt-done/#_ftn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taxfoundation.org/research/all/federal/tax-reform-isnt-done/#_ftn6" TargetMode="External"/><Relationship Id="rId5" Type="http://schemas.openxmlformats.org/officeDocument/2006/relationships/hyperlink" Target="https://taxfoundation.org/taxedu/glossary/taxable-income/" TargetMode="External"/><Relationship Id="rId4" Type="http://schemas.openxmlformats.org/officeDocument/2006/relationships/hyperlink" Target="https://taxfoundation.org/taxedu/principl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taxfoundation.org/data/all/federal/historical-income-tax-rates-brackets/" TargetMode="External"/><Relationship Id="rId3" Type="http://schemas.openxmlformats.org/officeDocument/2006/relationships/hyperlink" Target="https://taxfoundation.org/location/united-states/" TargetMode="External"/><Relationship Id="rId7" Type="http://schemas.openxmlformats.org/officeDocument/2006/relationships/hyperlink" Target="https://www.irs.gov/pub/irs-soi/05petska.pdf" TargetMode="External"/><Relationship Id="rId12" Type="http://schemas.openxmlformats.org/officeDocument/2006/relationships/hyperlink" Target="https://www.aei.org/research-products/report/section-199a-and-tax-parit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axfoundation.org/taxedu/glossary/capital-gains-tax/" TargetMode="External"/><Relationship Id="rId11" Type="http://schemas.openxmlformats.org/officeDocument/2006/relationships/hyperlink" Target="https://taxfoundation.org/taxedu/glossary/pass-through-business/" TargetMode="External"/><Relationship Id="rId5" Type="http://schemas.openxmlformats.org/officeDocument/2006/relationships/hyperlink" Target="https://taxfoundation.org/taxedu/glossary/individual-income-tax/" TargetMode="External"/><Relationship Id="rId10" Type="http://schemas.openxmlformats.org/officeDocument/2006/relationships/hyperlink" Target="https://taxfoundation.org/taxedu/glossary/taxable-income/" TargetMode="External"/><Relationship Id="rId4" Type="http://schemas.openxmlformats.org/officeDocument/2006/relationships/hyperlink" Target="https://taxfoundation.org/taxedu/glossary/corporate-income-tax-cit/" TargetMode="External"/><Relationship Id="rId9" Type="http://schemas.openxmlformats.org/officeDocument/2006/relationships/hyperlink" Target="https://taxfoundation.org/data/all/federal/historical-corporate-tax-rates-bracke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axfoundation.org/taxedu/glossary/profit-shiftin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axfoundation.org/taxedu/glossary/bonus-depreciation/" TargetMode="External"/><Relationship Id="rId4" Type="http://schemas.openxmlformats.org/officeDocument/2006/relationships/hyperlink" Target="https://taxfoundation.org/taxedu/glossary/depreci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C4ECF-9E70-4AA3-B5DE-F04A73DB4815}" type="slidenum">
              <a:rPr lang="en-US" smtClean="0"/>
              <a:t>1</a:t>
            </a:fld>
            <a:endParaRPr lang="en-US"/>
          </a:p>
        </p:txBody>
      </p:sp>
    </p:spTree>
    <p:extLst>
      <p:ext uri="{BB962C8B-B14F-4D97-AF65-F5344CB8AC3E}">
        <p14:creationId xmlns:p14="http://schemas.microsoft.com/office/powerpoint/2010/main" val="221517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C4ECF-9E70-4AA3-B5DE-F04A73DB4815}" type="slidenum">
              <a:rPr lang="en-US" smtClean="0"/>
              <a:t>10</a:t>
            </a:fld>
            <a:endParaRPr lang="en-US"/>
          </a:p>
        </p:txBody>
      </p:sp>
    </p:spTree>
    <p:extLst>
      <p:ext uri="{BB962C8B-B14F-4D97-AF65-F5344CB8AC3E}">
        <p14:creationId xmlns:p14="http://schemas.microsoft.com/office/powerpoint/2010/main" val="305477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03F32-F4D1-A90A-B393-199500CB6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25565B-F901-A15A-8A56-5A7E4684F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E57ED-AAC5-6D03-23CA-7E022D0FC6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Book income is defined using Generally Accepted Accounting Principles (GAAP) and is designed to report profits consistently in a way that reflects a business’ financial performance. GAAP requires accrual accounting, which has implications for measuring both costs and earnings.</a:t>
            </a:r>
          </a:p>
          <a:p>
            <a:endParaRPr lang="en-US" dirty="0"/>
          </a:p>
          <a:p>
            <a:pPr algn="l"/>
            <a:r>
              <a:rPr lang="en-US" b="0" i="0" dirty="0">
                <a:solidFill>
                  <a:srgbClr val="162127"/>
                </a:solidFill>
                <a:effectLst/>
                <a:latin typeface="Roboto Flex"/>
              </a:rPr>
              <a:t>if a construction firm purchases several new vehicles, the full cost of that purchase would not be reflected in a calculation of book income in the purchase year. Instead, the cost would be accounted for as the value of those vehicles depreciates. Even though the business expense (and the cash out the door) occurred in a single year, the business would account for that expense over multiple years.</a:t>
            </a:r>
          </a:p>
          <a:p>
            <a:pPr algn="l"/>
            <a:endParaRPr lang="en-US" b="0" i="0" dirty="0">
              <a:solidFill>
                <a:srgbClr val="162127"/>
              </a:solidFill>
              <a:effectLst/>
              <a:latin typeface="Roboto Flex"/>
            </a:endParaRPr>
          </a:p>
          <a:p>
            <a:pPr algn="l"/>
            <a:r>
              <a:rPr lang="en-US" b="0" i="0" dirty="0">
                <a:solidFill>
                  <a:srgbClr val="162127"/>
                </a:solidFill>
                <a:effectLst/>
                <a:latin typeface="Roboto Flex"/>
              </a:rPr>
              <a:t>Book income treats earnings in a similar way. If a client makes a purchase for a future delivery, but only pays the bill after the delivery is completed, the company making the sale will need to book the earnings even if the cash is not in the door (as an accounts receivable).</a:t>
            </a:r>
          </a:p>
          <a:p>
            <a:pPr algn="l"/>
            <a:r>
              <a:rPr lang="en-US" b="0" i="0" dirty="0">
                <a:solidFill>
                  <a:srgbClr val="162127"/>
                </a:solidFill>
                <a:effectLst/>
                <a:latin typeface="Roboto Flex"/>
              </a:rPr>
              <a:t>Combining both the accrued costs and earnings into book income allows for an overall financial picture of a firm that may not perfectly match economic reality. This mismatch could be something as simple as cash that has been spent for a purchase but only part of the cost is reflected in financial accounts because of depreciation.</a:t>
            </a:r>
          </a:p>
          <a:p>
            <a:pPr algn="l"/>
            <a:endParaRPr lang="en-US" b="0" i="0" dirty="0">
              <a:solidFill>
                <a:srgbClr val="162127"/>
              </a:solidFill>
              <a:effectLst/>
              <a:latin typeface="Roboto Flex"/>
            </a:endParaRPr>
          </a:p>
          <a:p>
            <a:pPr algn="l"/>
            <a:r>
              <a:rPr lang="en-US" b="0" i="0" dirty="0">
                <a:solidFill>
                  <a:srgbClr val="162127"/>
                </a:solidFill>
                <a:effectLst/>
                <a:latin typeface="Roboto Flex"/>
              </a:rPr>
              <a:t>Financial statements include taxes paid by firms. These tax numbers are sometimes used to measure tax as a share of book income. But because book income is calculated differently than taxable income, it is common for those income measures </a:t>
            </a:r>
            <a:r>
              <a:rPr lang="en-US" b="0" i="0" u="sng" dirty="0">
                <a:solidFill>
                  <a:srgbClr val="162127"/>
                </a:solidFill>
                <a:effectLst/>
                <a:latin typeface="Roboto Flex"/>
                <a:hlinkClick r:id="rId3"/>
              </a:rPr>
              <a:t>to diverge</a:t>
            </a:r>
            <a:r>
              <a:rPr lang="en-US" b="0" i="0" dirty="0">
                <a:solidFill>
                  <a:srgbClr val="162127"/>
                </a:solidFill>
                <a:effectLst/>
                <a:latin typeface="Roboto Flex"/>
              </a:rPr>
              <a:t>. Because of this, an effective tax rate calculated as taxes paid (as reported on financial statements) divided by book income may not match the effective tax rate if measured by dividing taxes paid by taxable income.</a:t>
            </a:r>
          </a:p>
          <a:p>
            <a:endParaRPr lang="en-US" dirty="0"/>
          </a:p>
          <a:p>
            <a:pPr algn="l"/>
            <a:r>
              <a:rPr lang="en-US" dirty="0"/>
              <a:t>Major differences occur because of provisions like NOLs and capital investment. </a:t>
            </a:r>
            <a:r>
              <a:rPr lang="en-US" b="0" i="0" dirty="0">
                <a:solidFill>
                  <a:srgbClr val="162127"/>
                </a:solidFill>
                <a:effectLst/>
                <a:latin typeface="Roboto Flex"/>
              </a:rPr>
              <a:t>Combining these provisions can mean that a firm can appear to be profitable on its financial statements, but also mean that it pays little or no federal income tax.</a:t>
            </a:r>
          </a:p>
          <a:p>
            <a:br>
              <a:rPr lang="en-US" dirty="0"/>
            </a:br>
            <a:endParaRPr lang="en-US" dirty="0"/>
          </a:p>
          <a:p>
            <a:endParaRPr lang="en-US" dirty="0"/>
          </a:p>
          <a:p>
            <a:endParaRPr lang="en-US" dirty="0"/>
          </a:p>
          <a:p>
            <a:endParaRPr lang="en-US" sz="1200" dirty="0"/>
          </a:p>
          <a:p>
            <a:r>
              <a:rPr lang="en-US" sz="1200" dirty="0"/>
              <a:t>The new 15 percent minimum tax on book income (also known as the corporate alternative minimum tax, or CAMT) is not as simple as it may sound. The 15 percent minimum tax applies to corporate book income, with certain adjustments, for corporations with profits over $1 billion, effective for tax years beginning after December 31, 2022. </a:t>
            </a:r>
          </a:p>
          <a:p>
            <a:endParaRPr lang="en-US" sz="1200" dirty="0"/>
          </a:p>
          <a:p>
            <a:r>
              <a:rPr lang="en-US" sz="1200" dirty="0"/>
              <a:t>Adjustments include using tax depreciation instead of book depreciation, allowing tax credits, adjustments for ambiguities between book and tax rules, etc.</a:t>
            </a:r>
          </a:p>
          <a:p>
            <a:endParaRPr lang="en-US" sz="1200" dirty="0"/>
          </a:p>
          <a:p>
            <a:r>
              <a:rPr lang="en-US" sz="1200" dirty="0"/>
              <a:t>As a new tax on a new tax base (adjusted financial statement income), it introduces a variety of problems and unintended consequences, embroiling taxpayers and administrators in several knotty issues that remain unresolved. Implementation has been challenging and initial regulatory guidance released by the Treasury Department and IRS addressed only a limited set of issues, leaving more questions than answers for taxpayers and practitioners as detailed in hundreds of pages of comment letters</a:t>
            </a:r>
          </a:p>
          <a:p>
            <a:endParaRPr lang="en-US" sz="1200" dirty="0"/>
          </a:p>
          <a:p>
            <a:r>
              <a:rPr lang="en-US" sz="1200" dirty="0"/>
              <a:t>Some of the outstanding issues with the BMT are so daunting it is currently unclear the tax can be salvaged as a viable revenue raiser without greatly increasing compliance costs and taxpayer uncertainty. </a:t>
            </a:r>
          </a:p>
          <a:p>
            <a:endParaRPr lang="en-US" sz="1200" dirty="0"/>
          </a:p>
          <a:p>
            <a:r>
              <a:rPr lang="en-US" sz="1200" dirty="0"/>
              <a:t>To the extent the BMT is implemented, there is no reason to think it would ensure a minimum level of taxation since it allows tax credits and other tax preferences. Instead, whatever revenue it raises would arbitrarily penalize certain companies, such as those with past losses and foreign earnings.[94] Accountants have warned the BMT could reduce the quality of financial information. As these and other problems become more apparent, the case for repealing the BMT will grow. Congress should cut to the chase and relieve taxpayers and the IRS from the burden of the BMT.</a:t>
            </a:r>
          </a:p>
          <a:p>
            <a:endParaRPr lang="en-US" sz="1200" dirty="0"/>
          </a:p>
          <a:p>
            <a:endParaRPr lang="en-US" sz="1200" dirty="0"/>
          </a:p>
          <a:p>
            <a:endParaRPr lang="en-US" dirty="0"/>
          </a:p>
        </p:txBody>
      </p:sp>
      <p:sp>
        <p:nvSpPr>
          <p:cNvPr id="4" name="Slide Number Placeholder 3">
            <a:extLst>
              <a:ext uri="{FF2B5EF4-FFF2-40B4-BE49-F238E27FC236}">
                <a16:creationId xmlns:a16="http://schemas.microsoft.com/office/drawing/2014/main" id="{C4CE596C-5C15-47D7-0117-EE8D0C4A5262}"/>
              </a:ext>
            </a:extLst>
          </p:cNvPr>
          <p:cNvSpPr>
            <a:spLocks noGrp="1"/>
          </p:cNvSpPr>
          <p:nvPr>
            <p:ph type="sldNum" sz="quarter" idx="5"/>
          </p:nvPr>
        </p:nvSpPr>
        <p:spPr/>
        <p:txBody>
          <a:bodyPr/>
          <a:lstStyle/>
          <a:p>
            <a:fld id="{DFEC4ECF-9E70-4AA3-B5DE-F04A73DB4815}" type="slidenum">
              <a:rPr lang="en-US" smtClean="0"/>
              <a:t>11</a:t>
            </a:fld>
            <a:endParaRPr lang="en-US"/>
          </a:p>
        </p:txBody>
      </p:sp>
    </p:spTree>
    <p:extLst>
      <p:ext uri="{BB962C8B-B14F-4D97-AF65-F5344CB8AC3E}">
        <p14:creationId xmlns:p14="http://schemas.microsoft.com/office/powerpoint/2010/main" val="100157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12</a:t>
            </a:fld>
            <a:endParaRPr lang="en-US"/>
          </a:p>
        </p:txBody>
      </p:sp>
    </p:spTree>
    <p:extLst>
      <p:ext uri="{BB962C8B-B14F-4D97-AF65-F5344CB8AC3E}">
        <p14:creationId xmlns:p14="http://schemas.microsoft.com/office/powerpoint/2010/main" val="12547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13</a:t>
            </a:fld>
            <a:endParaRPr lang="en-US"/>
          </a:p>
        </p:txBody>
      </p:sp>
    </p:spTree>
    <p:extLst>
      <p:ext uri="{BB962C8B-B14F-4D97-AF65-F5344CB8AC3E}">
        <p14:creationId xmlns:p14="http://schemas.microsoft.com/office/powerpoint/2010/main" val="254054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82F6-902C-F948-EC56-49B1ADD99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A2F54-40B6-4AE0-7992-94CD5086B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76BE4-EEC6-60DA-A74B-614CF326A3B7}"/>
              </a:ext>
            </a:extLst>
          </p:cNvPr>
          <p:cNvSpPr>
            <a:spLocks noGrp="1"/>
          </p:cNvSpPr>
          <p:nvPr>
            <p:ph type="body" idx="1"/>
          </p:nvPr>
        </p:nvSpPr>
        <p:spPr/>
        <p:txBody>
          <a:bodyPr/>
          <a:lstStyle/>
          <a:p>
            <a:pPr algn="l"/>
            <a:r>
              <a:rPr lang="en-US" b="0" i="0" dirty="0">
                <a:solidFill>
                  <a:srgbClr val="162127"/>
                </a:solidFill>
                <a:effectLst/>
                <a:latin typeface="Roboto Flex"/>
              </a:rPr>
              <a:t>Even though the share of business entities filing as pass-throughs continued increasing after the TCJA, C corporations and pass-through businesses kept their relative weights in terms of profits and business receipts. A few factors can help explain the trend. The data through 2020 only present a short-term effect, and a few more years of data would provide a more complete picture. Further, Section 199A is a temporary provision and hard to navigate, so utilization of the provision could change somewhat over time. As well, businesses face all kinds of transitional costs in switching business forms, and the adjustment process could take several years to unfold. However, the continuing decline in both the number of C corporation returns and the C corporation share of business returns suggests that TCJA did not result in a massive conversion to the C corporation form (</a:t>
            </a:r>
            <a:r>
              <a:rPr lang="en-US" b="0" i="0" u="sng" dirty="0">
                <a:solidFill>
                  <a:srgbClr val="162127"/>
                </a:solidFill>
                <a:effectLst/>
                <a:latin typeface="Roboto Flex"/>
                <a:hlinkClick r:id="rId3"/>
              </a:rPr>
              <a:t>as predicted </a:t>
            </a:r>
            <a:r>
              <a:rPr lang="en-US" b="0" i="0" dirty="0">
                <a:solidFill>
                  <a:srgbClr val="162127"/>
                </a:solidFill>
                <a:effectLst/>
                <a:latin typeface="Roboto Flex"/>
              </a:rPr>
              <a:t>by other researchers at the time) and largely preserved the general tax advantage of the pass-through form.</a:t>
            </a:r>
          </a:p>
          <a:p>
            <a:pPr algn="l"/>
            <a:endParaRPr lang="en-US" b="0" i="0" dirty="0">
              <a:solidFill>
                <a:srgbClr val="162127"/>
              </a:solidFill>
              <a:effectLst/>
              <a:latin typeface="Roboto Flex"/>
            </a:endParaRPr>
          </a:p>
          <a:p>
            <a:pPr algn="l"/>
            <a:r>
              <a:rPr lang="en-US" b="0" i="0" dirty="0">
                <a:solidFill>
                  <a:srgbClr val="162127"/>
                </a:solidFill>
                <a:effectLst/>
                <a:latin typeface="Roboto Flex"/>
              </a:rPr>
              <a:t>Ideally, the choice of business form should not be influenced by tax considerations. The current tax treatment of businesses is far from ideal, as it applies two very different tax systems that are very difficult, if not impossible, to bring into parity. As lawmakers debate what to do about the expirations of the 2017 tax law, they should consider more fundamental reforms to integrate business taxation, such as moving to a </a:t>
            </a:r>
            <a:r>
              <a:rPr lang="en-US" b="0" i="0" u="sng" dirty="0">
                <a:solidFill>
                  <a:srgbClr val="162127"/>
                </a:solidFill>
                <a:effectLst/>
                <a:latin typeface="Roboto Flex"/>
                <a:hlinkClick r:id="rId4"/>
              </a:rPr>
              <a:t>distributed profits tax</a:t>
            </a:r>
            <a:r>
              <a:rPr lang="en-US" b="0" i="0" dirty="0">
                <a:solidFill>
                  <a:srgbClr val="162127"/>
                </a:solidFill>
                <a:effectLst/>
                <a:latin typeface="Roboto Flex"/>
              </a:rPr>
              <a:t>. Short of a fundamental reform, moving the tax code in the direction of </a:t>
            </a:r>
            <a:r>
              <a:rPr lang="en-US" b="0" i="0" u="sng" dirty="0">
                <a:solidFill>
                  <a:srgbClr val="162127"/>
                </a:solidFill>
                <a:effectLst/>
                <a:latin typeface="Roboto Flex"/>
                <a:hlinkClick r:id="rId5"/>
              </a:rPr>
              <a:t>simplicity</a:t>
            </a:r>
            <a:r>
              <a:rPr lang="en-US" b="0" i="0" dirty="0">
                <a:solidFill>
                  <a:srgbClr val="162127"/>
                </a:solidFill>
                <a:effectLst/>
                <a:latin typeface="Roboto Flex"/>
              </a:rPr>
              <a:t>, </a:t>
            </a:r>
            <a:r>
              <a:rPr lang="en-US" b="0" i="0" u="sng" dirty="0">
                <a:solidFill>
                  <a:srgbClr val="162127"/>
                </a:solidFill>
                <a:effectLst/>
                <a:latin typeface="Roboto Flex"/>
                <a:hlinkClick r:id="rId6"/>
              </a:rPr>
              <a:t>neutrality</a:t>
            </a:r>
            <a:r>
              <a:rPr lang="en-US" b="0" i="0" dirty="0">
                <a:solidFill>
                  <a:srgbClr val="162127"/>
                </a:solidFill>
                <a:effectLst/>
                <a:latin typeface="Roboto Flex"/>
              </a:rPr>
              <a:t>, and </a:t>
            </a:r>
            <a:r>
              <a:rPr lang="en-US" b="0" i="0" u="sng" dirty="0">
                <a:solidFill>
                  <a:srgbClr val="162127"/>
                </a:solidFill>
                <a:effectLst/>
                <a:latin typeface="Roboto Flex"/>
                <a:hlinkClick r:id="rId7"/>
              </a:rPr>
              <a:t>certainty</a:t>
            </a:r>
            <a:r>
              <a:rPr lang="en-US" b="0" i="0" dirty="0">
                <a:solidFill>
                  <a:srgbClr val="162127"/>
                </a:solidFill>
                <a:effectLst/>
                <a:latin typeface="Roboto Flex"/>
              </a:rPr>
              <a:t> should be the goal.</a:t>
            </a:r>
          </a:p>
          <a:p>
            <a:endParaRPr lang="en-US" dirty="0"/>
          </a:p>
        </p:txBody>
      </p:sp>
      <p:sp>
        <p:nvSpPr>
          <p:cNvPr id="4" name="Slide Number Placeholder 3">
            <a:extLst>
              <a:ext uri="{FF2B5EF4-FFF2-40B4-BE49-F238E27FC236}">
                <a16:creationId xmlns:a16="http://schemas.microsoft.com/office/drawing/2014/main" id="{86676C27-9E76-26D7-6640-369FEE6603EF}"/>
              </a:ext>
            </a:extLst>
          </p:cNvPr>
          <p:cNvSpPr>
            <a:spLocks noGrp="1"/>
          </p:cNvSpPr>
          <p:nvPr>
            <p:ph type="sldNum" sz="quarter" idx="5"/>
          </p:nvPr>
        </p:nvSpPr>
        <p:spPr/>
        <p:txBody>
          <a:bodyPr/>
          <a:lstStyle/>
          <a:p>
            <a:fld id="{DFEC4ECF-9E70-4AA3-B5DE-F04A73DB4815}" type="slidenum">
              <a:rPr lang="en-US" smtClean="0"/>
              <a:t>14</a:t>
            </a:fld>
            <a:endParaRPr lang="en-US"/>
          </a:p>
        </p:txBody>
      </p:sp>
    </p:spTree>
    <p:extLst>
      <p:ext uri="{BB962C8B-B14F-4D97-AF65-F5344CB8AC3E}">
        <p14:creationId xmlns:p14="http://schemas.microsoft.com/office/powerpoint/2010/main" val="2924993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15</a:t>
            </a:fld>
            <a:endParaRPr lang="en-US"/>
          </a:p>
        </p:txBody>
      </p:sp>
    </p:spTree>
    <p:extLst>
      <p:ext uri="{BB962C8B-B14F-4D97-AF65-F5344CB8AC3E}">
        <p14:creationId xmlns:p14="http://schemas.microsoft.com/office/powerpoint/2010/main" val="46444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16</a:t>
            </a:fld>
            <a:endParaRPr lang="en-US"/>
          </a:p>
        </p:txBody>
      </p:sp>
    </p:spTree>
    <p:extLst>
      <p:ext uri="{BB962C8B-B14F-4D97-AF65-F5344CB8AC3E}">
        <p14:creationId xmlns:p14="http://schemas.microsoft.com/office/powerpoint/2010/main" val="322968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C4ECF-9E70-4AA3-B5DE-F04A73DB4815}" type="slidenum">
              <a:rPr lang="en-US" smtClean="0"/>
              <a:t>2</a:t>
            </a:fld>
            <a:endParaRPr lang="en-US"/>
          </a:p>
        </p:txBody>
      </p:sp>
    </p:spTree>
    <p:extLst>
      <p:ext uri="{BB962C8B-B14F-4D97-AF65-F5344CB8AC3E}">
        <p14:creationId xmlns:p14="http://schemas.microsoft.com/office/powerpoint/2010/main" val="269617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C4ECF-9E70-4AA3-B5DE-F04A73DB4815}" type="slidenum">
              <a:rPr lang="en-US" smtClean="0"/>
              <a:t>3</a:t>
            </a:fld>
            <a:endParaRPr lang="en-US"/>
          </a:p>
        </p:txBody>
      </p:sp>
    </p:spTree>
    <p:extLst>
      <p:ext uri="{BB962C8B-B14F-4D97-AF65-F5344CB8AC3E}">
        <p14:creationId xmlns:p14="http://schemas.microsoft.com/office/powerpoint/2010/main" val="206696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1"/>
            <a:r>
              <a:rPr lang="en-US" sz="1200" dirty="0"/>
              <a:t>Capital investments must be depreciated over time</a:t>
            </a:r>
          </a:p>
          <a:p>
            <a:pPr lvl="1"/>
            <a:r>
              <a:rPr lang="en-US" sz="1200" dirty="0"/>
              <a:t>Depreciation artificially increases taxable income and the cost of capital</a:t>
            </a:r>
          </a:p>
          <a:p>
            <a:pPr lvl="1"/>
            <a:r>
              <a:rPr lang="en-US" sz="1200" dirty="0"/>
              <a:t>Depreciation is counted as a “tax expenditure” but is a normal part of a tax code that is neutral toward investment</a:t>
            </a:r>
          </a:p>
          <a:p>
            <a:endParaRPr lang="en-US" dirty="0"/>
          </a:p>
          <a:p>
            <a:r>
              <a:rPr lang="en-US" b="0" i="0" dirty="0">
                <a:solidFill>
                  <a:srgbClr val="162127"/>
                </a:solidFill>
                <a:effectLst/>
                <a:latin typeface="Roboto Flex"/>
              </a:rPr>
              <a:t>A Net Operating Loss (NOL) Carryforward allows businesses suffering losses in one year to </a:t>
            </a:r>
            <a:r>
              <a:rPr lang="en-US" b="0" i="0" u="sng" dirty="0">
                <a:effectLst/>
                <a:latin typeface="Roboto Flex"/>
                <a:hlinkClick r:id="rId3"/>
              </a:rPr>
              <a:t>deduct</a:t>
            </a:r>
            <a:r>
              <a:rPr lang="en-US" b="0" i="0" dirty="0">
                <a:solidFill>
                  <a:srgbClr val="162127"/>
                </a:solidFill>
                <a:effectLst/>
                <a:latin typeface="Roboto Flex"/>
              </a:rPr>
              <a:t> them from future years’ profits. Businesses thus are taxed on average profitability, making the tax code more </a:t>
            </a:r>
            <a:r>
              <a:rPr lang="en-US" b="0" i="0" u="sng" dirty="0">
                <a:effectLst/>
                <a:latin typeface="Roboto Flex"/>
                <a:hlinkClick r:id="rId4"/>
              </a:rPr>
              <a:t>neutral</a:t>
            </a:r>
            <a:r>
              <a:rPr lang="en-US" b="0" i="0" dirty="0">
                <a:solidFill>
                  <a:srgbClr val="162127"/>
                </a:solidFill>
                <a:effectLst/>
                <a:latin typeface="Roboto Flex"/>
              </a:rPr>
              <a:t>. In the U.S., a net operating loss can be carried forward indefinitely but are limited to 80 percent of </a:t>
            </a:r>
            <a:r>
              <a:rPr lang="en-US" b="0" i="0" u="sng" dirty="0">
                <a:effectLst/>
                <a:latin typeface="Roboto Flex"/>
                <a:hlinkClick r:id="rId5"/>
              </a:rPr>
              <a:t>taxable income</a:t>
            </a:r>
            <a:r>
              <a:rPr lang="en-US" b="0" i="0" dirty="0">
                <a:solidFill>
                  <a:srgbClr val="162127"/>
                </a:solidFill>
                <a:effectLst/>
                <a:latin typeface="Roboto Flex"/>
              </a:rPr>
              <a:t>.</a:t>
            </a:r>
          </a:p>
          <a:p>
            <a:endParaRPr lang="en-US" b="0" i="0" dirty="0">
              <a:solidFill>
                <a:srgbClr val="162127"/>
              </a:solidFill>
              <a:effectLst/>
              <a:latin typeface="Roboto Flex"/>
            </a:endParaRPr>
          </a:p>
          <a:p>
            <a:pPr algn="l"/>
            <a:r>
              <a:rPr lang="en-US" b="0" i="0" dirty="0">
                <a:solidFill>
                  <a:srgbClr val="162127"/>
                </a:solidFill>
                <a:effectLst/>
                <a:latin typeface="Roboto Flex"/>
              </a:rPr>
              <a:t>Imagine a business has $50 in losses in one year and then $100 in profits in the subsequent year. Without a carryforward provision, the business would not be taxed in the first year but would be taxed on the full $100 in profits in the second year.</a:t>
            </a:r>
          </a:p>
          <a:p>
            <a:pPr algn="l"/>
            <a:r>
              <a:rPr lang="en-US" b="0" i="0" dirty="0">
                <a:solidFill>
                  <a:srgbClr val="162127"/>
                </a:solidFill>
                <a:effectLst/>
                <a:latin typeface="Roboto Flex"/>
              </a:rPr>
              <a:t>A carryforward provision would allow the business to “carry forward” its $50 loss in year one to reduce its taxable profits in year two, averaging the taxable profits over the two years.</a:t>
            </a:r>
          </a:p>
          <a:p>
            <a:endParaRPr lang="en-US" b="0" i="0" dirty="0">
              <a:solidFill>
                <a:srgbClr val="162127"/>
              </a:solidFill>
              <a:effectLst/>
              <a:latin typeface="Roboto Flex"/>
            </a:endParaRPr>
          </a:p>
          <a:p>
            <a:pPr algn="l"/>
            <a:r>
              <a:rPr lang="en-US" b="0" i="0" dirty="0">
                <a:solidFill>
                  <a:srgbClr val="162127"/>
                </a:solidFill>
                <a:effectLst/>
                <a:latin typeface="Roboto Flex"/>
              </a:rPr>
              <a:t>Prior to the enactment of TCJA, businesses were generally allowed to deduct their total amount of interest paid, subject to a few minor limitations. One of the central provisions in TCJA was the creation of a limit on the deduction for business interest paid, intended to reduce the tax code’s preference for debt over equity.</a:t>
            </a:r>
            <a:r>
              <a:rPr lang="en-US" b="0" i="0" u="sng" dirty="0">
                <a:effectLst/>
                <a:latin typeface="Roboto Flex"/>
                <a:hlinkClick r:id="rId6"/>
              </a:rPr>
              <a:t>[6]</a:t>
            </a:r>
            <a:r>
              <a:rPr lang="en-US" b="0" i="0" dirty="0">
                <a:solidFill>
                  <a:srgbClr val="162127"/>
                </a:solidFill>
                <a:effectLst/>
                <a:latin typeface="Roboto Flex"/>
              </a:rPr>
              <a:t> Starting in 2018, companies generally are no longer allowed to deduct net interest more than 30 percent of their “adjusted </a:t>
            </a:r>
            <a:r>
              <a:rPr lang="en-US" b="0" i="0" dirty="0">
                <a:solidFill>
                  <a:srgbClr val="162127"/>
                </a:solidFill>
                <a:effectLst/>
                <a:latin typeface="Roboto Flex"/>
                <a:hlinkClick r:id="rId5"/>
              </a:rPr>
              <a:t>taxable income</a:t>
            </a:r>
            <a:r>
              <a:rPr lang="en-US" b="0" i="0" dirty="0">
                <a:solidFill>
                  <a:srgbClr val="162127"/>
                </a:solidFill>
                <a:effectLst/>
                <a:latin typeface="Roboto Flex"/>
              </a:rPr>
              <a:t>.” Until the end of 2021, “adjusted taxable income” was defined in a manner similar to the EBITDA income concept: a broad measure of a business’s income, which doesn’t take into account how much investment-related deductions a business claims.</a:t>
            </a:r>
            <a:r>
              <a:rPr lang="en-US" b="0" i="0" u="sng" dirty="0">
                <a:solidFill>
                  <a:srgbClr val="162127"/>
                </a:solidFill>
                <a:effectLst/>
                <a:latin typeface="Roboto Flex"/>
                <a:hlinkClick r:id="rId7"/>
              </a:rPr>
              <a:t>[8]</a:t>
            </a:r>
            <a:r>
              <a:rPr lang="en-US" b="0" i="0" dirty="0">
                <a:solidFill>
                  <a:srgbClr val="162127"/>
                </a:solidFill>
                <a:effectLst/>
                <a:latin typeface="Roboto Flex"/>
              </a:rPr>
              <a:t> This means that the threshold for hitting the limitation on interest deductibility will be relatively high (30 percent of a broad income concept), and that businesses that invest more won’t be in greater danger of hitting the threshold. But after 2021, the limit on the deduction for net business interest became significantly tighter. This is because the definition of “adjusted taxable income” is scheduled to switch to one similar to the EBIT income concept: a narrower measure of a business’s income, which subtracts out businesses’ investment-related deductions.</a:t>
            </a:r>
            <a:r>
              <a:rPr lang="en-US" b="0" i="0" u="sng" dirty="0">
                <a:solidFill>
                  <a:srgbClr val="162127"/>
                </a:solidFill>
                <a:effectLst/>
                <a:latin typeface="Roboto Flex"/>
                <a:hlinkClick r:id="rId8"/>
              </a:rPr>
              <a:t>[9]</a:t>
            </a:r>
            <a:r>
              <a:rPr lang="en-US" b="0" i="0" dirty="0">
                <a:solidFill>
                  <a:srgbClr val="162127"/>
                </a:solidFill>
                <a:effectLst/>
                <a:latin typeface="Roboto Flex"/>
              </a:rPr>
              <a:t> As a result, after 2021, the threshold for hitting the limitation on interest deductibility is lower (30 percent of a narrow income concept), and the interest limitation is more binding. </a:t>
            </a:r>
          </a:p>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4</a:t>
            </a:fld>
            <a:endParaRPr lang="en-US"/>
          </a:p>
        </p:txBody>
      </p:sp>
    </p:spTree>
    <p:extLst>
      <p:ext uri="{BB962C8B-B14F-4D97-AF65-F5344CB8AC3E}">
        <p14:creationId xmlns:p14="http://schemas.microsoft.com/office/powerpoint/2010/main" val="376803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C4ECF-9E70-4AA3-B5DE-F04A73DB4815}" type="slidenum">
              <a:rPr lang="en-US" smtClean="0"/>
              <a:t>5</a:t>
            </a:fld>
            <a:endParaRPr lang="en-US"/>
          </a:p>
        </p:txBody>
      </p:sp>
    </p:spTree>
    <p:extLst>
      <p:ext uri="{BB962C8B-B14F-4D97-AF65-F5344CB8AC3E}">
        <p14:creationId xmlns:p14="http://schemas.microsoft.com/office/powerpoint/2010/main" val="196720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EC4ECF-9E70-4AA3-B5DE-F04A73DB4815}" type="slidenum">
              <a:rPr lang="en-US" smtClean="0"/>
              <a:t>6</a:t>
            </a:fld>
            <a:endParaRPr lang="en-US"/>
          </a:p>
        </p:txBody>
      </p:sp>
    </p:spTree>
    <p:extLst>
      <p:ext uri="{BB962C8B-B14F-4D97-AF65-F5344CB8AC3E}">
        <p14:creationId xmlns:p14="http://schemas.microsoft.com/office/powerpoint/2010/main" val="250521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62127"/>
                </a:solidFill>
                <a:effectLst/>
                <a:latin typeface="Roboto Flex"/>
              </a:rPr>
              <a:t>Business income in the </a:t>
            </a:r>
            <a:r>
              <a:rPr lang="en-US" b="0" i="0" dirty="0">
                <a:solidFill>
                  <a:srgbClr val="162127"/>
                </a:solidFill>
                <a:effectLst/>
                <a:latin typeface="Roboto Flex"/>
                <a:hlinkClick r:id="rId3"/>
              </a:rPr>
              <a:t>United States</a:t>
            </a:r>
            <a:r>
              <a:rPr lang="en-US" b="0" i="0" dirty="0">
                <a:solidFill>
                  <a:srgbClr val="162127"/>
                </a:solidFill>
                <a:effectLst/>
                <a:latin typeface="Roboto Flex"/>
              </a:rPr>
              <a:t> is taxed under two different systems. C corporation income is taxed first at the entity level by the 21 percent </a:t>
            </a:r>
            <a:r>
              <a:rPr lang="en-US" b="0" i="0" dirty="0">
                <a:solidFill>
                  <a:srgbClr val="162127"/>
                </a:solidFill>
                <a:effectLst/>
                <a:latin typeface="Roboto Flex"/>
                <a:hlinkClick r:id="rId4"/>
              </a:rPr>
              <a:t>corporate income tax</a:t>
            </a:r>
            <a:r>
              <a:rPr lang="en-US" b="0" i="0" dirty="0">
                <a:solidFill>
                  <a:srgbClr val="162127"/>
                </a:solidFill>
                <a:effectLst/>
                <a:latin typeface="Roboto Flex"/>
              </a:rPr>
              <a:t> and then again at the shareholder level by the </a:t>
            </a:r>
            <a:r>
              <a:rPr lang="en-US" b="0" i="0" dirty="0">
                <a:solidFill>
                  <a:srgbClr val="162127"/>
                </a:solidFill>
                <a:effectLst/>
                <a:latin typeface="Roboto Flex"/>
                <a:hlinkClick r:id="rId5"/>
              </a:rPr>
              <a:t>individual income tax</a:t>
            </a:r>
            <a:r>
              <a:rPr lang="en-US" b="0" i="0" dirty="0">
                <a:solidFill>
                  <a:srgbClr val="162127"/>
                </a:solidFill>
                <a:effectLst/>
                <a:latin typeface="Roboto Flex"/>
              </a:rPr>
              <a:t> when profits are distributed (e.g., the top long-term </a:t>
            </a:r>
            <a:r>
              <a:rPr lang="en-US" b="0" i="0" dirty="0">
                <a:solidFill>
                  <a:srgbClr val="162127"/>
                </a:solidFill>
                <a:effectLst/>
                <a:latin typeface="Roboto Flex"/>
                <a:hlinkClick r:id="rId6"/>
              </a:rPr>
              <a:t>capital gains tax</a:t>
            </a:r>
            <a:r>
              <a:rPr lang="en-US" b="0" i="0" dirty="0">
                <a:solidFill>
                  <a:srgbClr val="162127"/>
                </a:solidFill>
                <a:effectLst/>
                <a:latin typeface="Roboto Flex"/>
              </a:rPr>
              <a:t> rate is 23.8 percent). Pass-through businesses—including partnerships, sole proprietorships, and corporations electing to be taxed at the shareholder level (e.g., Subchapter S corporations, regulated investment companies [RICs], and real estate investment trusts [REITs]) do not face the corporate tax. Their business income is passed through to their owners and taxed on their individual income tax returns at rates of up to 37 percent.</a:t>
            </a:r>
          </a:p>
          <a:p>
            <a:pPr algn="l"/>
            <a:br>
              <a:rPr lang="en-US" dirty="0"/>
            </a:br>
            <a:r>
              <a:rPr lang="en-US" b="0" i="0" dirty="0">
                <a:solidFill>
                  <a:srgbClr val="162127"/>
                </a:solidFill>
                <a:effectLst/>
                <a:latin typeface="Roboto Flex"/>
              </a:rPr>
              <a:t>Since the early 1980s, the pass-through sector has grown substantially as a share of all business activity. The pass-through share of business returns increased from 83.4 percent in 1980 to 96.2 percent in 2016 (see the first figure below). The number of C corporations decreased from around 2.2 million in 1980 to 1.6 million in 2016. During the same period, the total number of business entities tripled to 39 million. Pass-through businesses accounted for two-thirds of all net income (less deficit) in 2016, substantially increasing from 25.4 percent in 1980. The sharp growth in the pass-through sector since the 1980s was due in part to a significant improvement in their relative tax treatment. Tax reforms in 1981 and </a:t>
            </a:r>
            <a:r>
              <a:rPr lang="en-US" b="0" i="0" u="sng" dirty="0">
                <a:solidFill>
                  <a:srgbClr val="162127"/>
                </a:solidFill>
                <a:effectLst/>
                <a:latin typeface="Roboto Flex"/>
                <a:hlinkClick r:id="rId7"/>
              </a:rPr>
              <a:t>1986</a:t>
            </a:r>
            <a:r>
              <a:rPr lang="en-US" b="0" i="0" dirty="0">
                <a:solidFill>
                  <a:srgbClr val="162127"/>
                </a:solidFill>
                <a:effectLst/>
                <a:latin typeface="Roboto Flex"/>
              </a:rPr>
              <a:t> cut the top individual income tax rate from 70 percent in 1980 to </a:t>
            </a:r>
            <a:r>
              <a:rPr lang="en-US" b="0" i="0" u="sng" dirty="0">
                <a:solidFill>
                  <a:srgbClr val="162127"/>
                </a:solidFill>
                <a:effectLst/>
                <a:latin typeface="Roboto Flex"/>
                <a:hlinkClick r:id="rId8"/>
              </a:rPr>
              <a:t>28 percent</a:t>
            </a:r>
            <a:r>
              <a:rPr lang="en-US" b="0" i="0" dirty="0">
                <a:solidFill>
                  <a:srgbClr val="162127"/>
                </a:solidFill>
                <a:effectLst/>
                <a:latin typeface="Roboto Flex"/>
              </a:rPr>
              <a:t> in 1988, while the top corporate income tax rate came down from 46 percent to </a:t>
            </a:r>
            <a:r>
              <a:rPr lang="en-US" b="0" i="0" u="sng" dirty="0">
                <a:solidFill>
                  <a:srgbClr val="162127"/>
                </a:solidFill>
                <a:effectLst/>
                <a:latin typeface="Roboto Flex"/>
                <a:hlinkClick r:id="rId9"/>
              </a:rPr>
              <a:t>34 percent</a:t>
            </a:r>
            <a:r>
              <a:rPr lang="en-US" b="0" i="0" dirty="0">
                <a:solidFill>
                  <a:srgbClr val="162127"/>
                </a:solidFill>
                <a:effectLst/>
                <a:latin typeface="Roboto Flex"/>
              </a:rPr>
              <a:t>.</a:t>
            </a:r>
          </a:p>
          <a:p>
            <a:pPr algn="l"/>
            <a:br>
              <a:rPr lang="en-US" dirty="0"/>
            </a:br>
            <a:r>
              <a:rPr lang="en-US" b="0" i="0" dirty="0">
                <a:solidFill>
                  <a:srgbClr val="162127"/>
                </a:solidFill>
                <a:effectLst/>
                <a:latin typeface="Roboto Flex"/>
              </a:rPr>
              <a:t>For pass-through businesses, the TCJA reduced statutory individual income tax rates and enacted the Section 199A pass-through deduction. This deduction enables pass-through owners to deduct up to 20 percent of their qualifying business income against their </a:t>
            </a:r>
            <a:r>
              <a:rPr lang="en-US" b="0" i="0" dirty="0">
                <a:solidFill>
                  <a:srgbClr val="162127"/>
                </a:solidFill>
                <a:effectLst/>
                <a:latin typeface="Roboto Flex"/>
                <a:hlinkClick r:id="rId10"/>
              </a:rPr>
              <a:t>taxable income</a:t>
            </a:r>
            <a:r>
              <a:rPr lang="en-US" b="0" i="0" dirty="0">
                <a:solidFill>
                  <a:srgbClr val="162127"/>
                </a:solidFill>
                <a:effectLst/>
                <a:latin typeface="Roboto Flex"/>
              </a:rPr>
              <a:t>. The pass-through deduction includes several limitations based on wages paid and capital for high-income taxpayers. The deduction lowers the effective statutory tax rate on </a:t>
            </a:r>
            <a:r>
              <a:rPr lang="en-US" b="0" i="0" dirty="0">
                <a:solidFill>
                  <a:srgbClr val="162127"/>
                </a:solidFill>
                <a:effectLst/>
                <a:latin typeface="Roboto Flex"/>
                <a:hlinkClick r:id="rId11"/>
              </a:rPr>
              <a:t>pass-through business</a:t>
            </a:r>
            <a:r>
              <a:rPr lang="en-US" b="0" i="0" dirty="0">
                <a:solidFill>
                  <a:srgbClr val="162127"/>
                </a:solidFill>
                <a:effectLst/>
                <a:latin typeface="Roboto Flex"/>
              </a:rPr>
              <a:t> income.</a:t>
            </a:r>
          </a:p>
          <a:p>
            <a:pPr algn="l"/>
            <a:r>
              <a:rPr lang="en-US" b="0" i="0" dirty="0">
                <a:solidFill>
                  <a:srgbClr val="162127"/>
                </a:solidFill>
                <a:effectLst/>
                <a:latin typeface="Roboto Flex"/>
              </a:rPr>
              <a:t>Section 199A was created to ensure what supporters call “parity” between pass-through businesses and corporations. However, recent </a:t>
            </a:r>
            <a:r>
              <a:rPr lang="en-US" b="0" i="0" u="sng" dirty="0">
                <a:solidFill>
                  <a:srgbClr val="162127"/>
                </a:solidFill>
                <a:effectLst/>
                <a:latin typeface="Roboto Flex"/>
                <a:hlinkClick r:id="rId12"/>
              </a:rPr>
              <a:t>estimates suggest</a:t>
            </a:r>
            <a:r>
              <a:rPr lang="en-US" b="0" i="0" dirty="0">
                <a:solidFill>
                  <a:srgbClr val="162127"/>
                </a:solidFill>
                <a:effectLst/>
                <a:latin typeface="Roboto Flex"/>
              </a:rPr>
              <a:t> the deduction essentially maintains and extends the pre-TCJA tax preference for pass-through income.</a:t>
            </a:r>
          </a:p>
          <a:p>
            <a:endParaRPr lang="en-US" dirty="0"/>
          </a:p>
          <a:p>
            <a:pPr algn="l"/>
            <a:r>
              <a:rPr lang="en-US" b="0" i="0" dirty="0">
                <a:solidFill>
                  <a:srgbClr val="162127"/>
                </a:solidFill>
                <a:effectLst/>
                <a:latin typeface="Roboto Flex"/>
              </a:rPr>
              <a:t>The most recent data from the IRS suggests that the trend toward more pass-through businesses and fewer C corporations has not broken.</a:t>
            </a:r>
          </a:p>
          <a:p>
            <a:br>
              <a:rPr lang="en-US" dirty="0"/>
            </a:br>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7</a:t>
            </a:fld>
            <a:endParaRPr lang="en-US"/>
          </a:p>
        </p:txBody>
      </p:sp>
    </p:spTree>
    <p:extLst>
      <p:ext uri="{BB962C8B-B14F-4D97-AF65-F5344CB8AC3E}">
        <p14:creationId xmlns:p14="http://schemas.microsoft.com/office/powerpoint/2010/main" val="269377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8</a:t>
            </a:fld>
            <a:endParaRPr lang="en-US"/>
          </a:p>
        </p:txBody>
      </p:sp>
    </p:spTree>
    <p:extLst>
      <p:ext uri="{BB962C8B-B14F-4D97-AF65-F5344CB8AC3E}">
        <p14:creationId xmlns:p14="http://schemas.microsoft.com/office/powerpoint/2010/main" val="401343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62127"/>
                </a:solidFill>
                <a:effectLst/>
                <a:latin typeface="Roboto Flex"/>
              </a:rPr>
              <a:t>The corporate income tax affects investment incentives by raising the cost of capital, making it more costly for companies to invest in equipment, factories, and productive technologies. The tax burden on corporate investment consists of the statutory tax rate and structural elements of the corporate tax code such as deductions and credits. The burden of the corporate tax can be evaluated through different measures, particularly the statutory tax rate, the marginal effective tax rate, and the average effective tax rate.</a:t>
            </a:r>
          </a:p>
          <a:p>
            <a:pPr algn="l"/>
            <a:r>
              <a:rPr lang="en-US" b="0" i="0" dirty="0">
                <a:solidFill>
                  <a:srgbClr val="162127"/>
                </a:solidFill>
                <a:effectLst/>
                <a:latin typeface="Roboto Flex"/>
              </a:rPr>
              <a:t>Statutory tax rates affect the location of profits; at the margin, a higher statutory tax rate encourages </a:t>
            </a:r>
            <a:r>
              <a:rPr lang="en-US" b="0" i="0" dirty="0">
                <a:solidFill>
                  <a:srgbClr val="162127"/>
                </a:solidFill>
                <a:effectLst/>
                <a:latin typeface="Roboto Flex"/>
                <a:hlinkClick r:id="rId3"/>
              </a:rPr>
              <a:t>profit shifting</a:t>
            </a:r>
            <a:r>
              <a:rPr lang="en-US" b="0" i="0" dirty="0">
                <a:solidFill>
                  <a:srgbClr val="162127"/>
                </a:solidFill>
                <a:effectLst/>
                <a:latin typeface="Roboto Flex"/>
              </a:rPr>
              <a:t> to jurisdictions with lower statutory tax rates.</a:t>
            </a:r>
          </a:p>
          <a:p>
            <a:endParaRPr lang="en-US" dirty="0"/>
          </a:p>
          <a:p>
            <a:pPr algn="l"/>
            <a:r>
              <a:rPr lang="en-US" b="0" i="0" dirty="0">
                <a:solidFill>
                  <a:srgbClr val="162127"/>
                </a:solidFill>
                <a:effectLst/>
                <a:latin typeface="Roboto Flex"/>
              </a:rPr>
              <a:t>The statutory tax rate, however, does not fully reflect the burden of the corporate tax, because structural components such as </a:t>
            </a:r>
            <a:r>
              <a:rPr lang="en-US" b="0" i="0" dirty="0">
                <a:solidFill>
                  <a:srgbClr val="162127"/>
                </a:solidFill>
                <a:effectLst/>
                <a:latin typeface="Roboto Flex"/>
                <a:hlinkClick r:id="rId4"/>
              </a:rPr>
              <a:t>depreciation</a:t>
            </a:r>
            <a:r>
              <a:rPr lang="en-US" b="0" i="0" dirty="0">
                <a:solidFill>
                  <a:srgbClr val="162127"/>
                </a:solidFill>
                <a:effectLst/>
                <a:latin typeface="Roboto Flex"/>
              </a:rPr>
              <a:t> deductions also affect the cost of making investments. Measures of effective tax rates capture many other important elements of the corporate tax system and illustrate how the corporate income tax affects incentives about how much to invest or where to locate investment.</a:t>
            </a:r>
          </a:p>
          <a:p>
            <a:pPr algn="l"/>
            <a:r>
              <a:rPr lang="en-US" b="0" i="0" dirty="0">
                <a:solidFill>
                  <a:srgbClr val="162127"/>
                </a:solidFill>
                <a:effectLst/>
                <a:latin typeface="Roboto Flex"/>
              </a:rPr>
              <a:t>The marginal effective tax rate (METR) measures the tax rate a hypothetical new, break-even investment would face, taking into account the statutory tax rate and other structural elements of the tax system such as depreciation deductions, limitations on interest deductions, and special rates. The METR is used as an indicator of marginal investment incentives within a jurisdiction; a METR of zero indicates no tax on marginal investments.</a:t>
            </a:r>
          </a:p>
          <a:p>
            <a:pPr algn="l"/>
            <a:r>
              <a:rPr lang="en-US" b="0" i="0" dirty="0">
                <a:solidFill>
                  <a:srgbClr val="162127"/>
                </a:solidFill>
                <a:effectLst/>
                <a:latin typeface="Roboto Flex"/>
              </a:rPr>
              <a:t>The average effective tax rate (AETR) is similar but measures the tax rate for an investment that earns an above-normal return, or does better than breaking even. The AETR is used as an indicator of asset-location incentives; corporations have an incentive to shift high-return assets away from jurisdictions with relatively high AETRs.</a:t>
            </a:r>
          </a:p>
          <a:p>
            <a:pPr algn="l"/>
            <a:r>
              <a:rPr lang="en-US" b="0" i="0" dirty="0">
                <a:solidFill>
                  <a:srgbClr val="162127"/>
                </a:solidFill>
                <a:effectLst/>
                <a:latin typeface="Roboto Flex"/>
              </a:rPr>
              <a:t>If the United States maintained 100 percent </a:t>
            </a:r>
            <a:r>
              <a:rPr lang="en-US" b="0" i="0" dirty="0">
                <a:solidFill>
                  <a:srgbClr val="162127"/>
                </a:solidFill>
                <a:effectLst/>
                <a:latin typeface="Roboto Flex"/>
                <a:hlinkClick r:id="rId5"/>
              </a:rPr>
              <a:t>bonus depreciation</a:t>
            </a:r>
            <a:r>
              <a:rPr lang="en-US" b="0" i="0" dirty="0">
                <a:solidFill>
                  <a:srgbClr val="162127"/>
                </a:solidFill>
                <a:effectLst/>
                <a:latin typeface="Roboto Flex"/>
              </a:rPr>
              <a:t>, immediate expensing of R&amp;D, and other policies in place in 2021, its METR would be 11.2 percent. Because of scheduled policy changes in the U.S., however, tax treatment of domestic investment will worsen in the next several years.</a:t>
            </a:r>
          </a:p>
          <a:p>
            <a:pPr algn="l"/>
            <a:r>
              <a:rPr lang="en-US" b="0" i="0" dirty="0">
                <a:solidFill>
                  <a:srgbClr val="162127"/>
                </a:solidFill>
                <a:effectLst/>
                <a:latin typeface="Roboto Flex"/>
              </a:rPr>
              <a:t>Accordingly, using a current law baseline to reflect the upcoming changes shows the METR in the United States will reach 18.3 percent after all scheduled changes take place.</a:t>
            </a:r>
          </a:p>
          <a:p>
            <a:endParaRPr lang="en-US" dirty="0"/>
          </a:p>
        </p:txBody>
      </p:sp>
      <p:sp>
        <p:nvSpPr>
          <p:cNvPr id="4" name="Slide Number Placeholder 3"/>
          <p:cNvSpPr>
            <a:spLocks noGrp="1"/>
          </p:cNvSpPr>
          <p:nvPr>
            <p:ph type="sldNum" sz="quarter" idx="5"/>
          </p:nvPr>
        </p:nvSpPr>
        <p:spPr/>
        <p:txBody>
          <a:bodyPr/>
          <a:lstStyle/>
          <a:p>
            <a:fld id="{DFEC4ECF-9E70-4AA3-B5DE-F04A73DB4815}" type="slidenum">
              <a:rPr lang="en-US" smtClean="0"/>
              <a:t>9</a:t>
            </a:fld>
            <a:endParaRPr lang="en-US"/>
          </a:p>
        </p:txBody>
      </p:sp>
    </p:spTree>
    <p:extLst>
      <p:ext uri="{BB962C8B-B14F-4D97-AF65-F5344CB8AC3E}">
        <p14:creationId xmlns:p14="http://schemas.microsoft.com/office/powerpoint/2010/main" val="2567096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6E95-3BEB-044D-BF85-E6910E154E8F}"/>
              </a:ext>
            </a:extLst>
          </p:cNvPr>
          <p:cNvSpPr>
            <a:spLocks noGrp="1"/>
          </p:cNvSpPr>
          <p:nvPr>
            <p:ph type="ctrTitle"/>
          </p:nvPr>
        </p:nvSpPr>
        <p:spPr>
          <a:xfrm>
            <a:off x="1524000" y="1557693"/>
            <a:ext cx="9144000" cy="1973223"/>
          </a:xfrm>
          <a:ln>
            <a:noFill/>
          </a:ln>
        </p:spPr>
        <p:txBody>
          <a:bodyPr anchor="b"/>
          <a:lstStyle>
            <a:lvl1pPr algn="ctr">
              <a:defRPr sz="6000" b="1" i="0">
                <a:solidFill>
                  <a:schemeClr val="bg1"/>
                </a:solidFill>
                <a:latin typeface="Newsreader ExtraBold" panose="02000000000000000000"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8EB64932-9E28-AF4B-A425-848F56C67880}"/>
              </a:ext>
            </a:extLst>
          </p:cNvPr>
          <p:cNvSpPr>
            <a:spLocks noGrp="1"/>
          </p:cNvSpPr>
          <p:nvPr>
            <p:ph type="subTitle" idx="1"/>
          </p:nvPr>
        </p:nvSpPr>
        <p:spPr>
          <a:xfrm>
            <a:off x="1524000" y="4323236"/>
            <a:ext cx="9144000" cy="136839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3" name="Straight Connector 12">
            <a:extLst>
              <a:ext uri="{FF2B5EF4-FFF2-40B4-BE49-F238E27FC236}">
                <a16:creationId xmlns:a16="http://schemas.microsoft.com/office/drawing/2014/main" id="{AE2DE438-4CEF-894C-A884-2A2193F0A5B4}"/>
              </a:ext>
            </a:extLst>
          </p:cNvPr>
          <p:cNvCxnSpPr/>
          <p:nvPr userDrawn="1"/>
        </p:nvCxnSpPr>
        <p:spPr>
          <a:xfrm>
            <a:off x="1524000" y="3892705"/>
            <a:ext cx="9144000" cy="0"/>
          </a:xfrm>
          <a:prstGeom prst="line">
            <a:avLst/>
          </a:prstGeom>
          <a:ln w="38100">
            <a:solidFill>
              <a:srgbClr val="FFD53D"/>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63CE6AED-9EB3-0F30-789E-93916819E9E9}"/>
              </a:ext>
            </a:extLst>
          </p:cNvPr>
          <p:cNvPicPr>
            <a:picLocks noChangeAspect="1"/>
          </p:cNvPicPr>
          <p:nvPr userDrawn="1"/>
        </p:nvPicPr>
        <p:blipFill>
          <a:blip r:embed="rId3"/>
          <a:stretch>
            <a:fillRect/>
          </a:stretch>
        </p:blipFill>
        <p:spPr>
          <a:xfrm>
            <a:off x="8274867" y="260110"/>
            <a:ext cx="3435789" cy="505263"/>
          </a:xfrm>
          <a:prstGeom prst="rect">
            <a:avLst/>
          </a:prstGeom>
        </p:spPr>
      </p:pic>
    </p:spTree>
    <p:extLst>
      <p:ext uri="{BB962C8B-B14F-4D97-AF65-F5344CB8AC3E}">
        <p14:creationId xmlns:p14="http://schemas.microsoft.com/office/powerpoint/2010/main" val="85727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F9F5-2F4C-CB43-8B6A-42EED322C39E}"/>
              </a:ext>
            </a:extLst>
          </p:cNvPr>
          <p:cNvSpPr>
            <a:spLocks noGrp="1"/>
          </p:cNvSpPr>
          <p:nvPr>
            <p:ph type="title"/>
          </p:nvPr>
        </p:nvSpPr>
        <p:spPr/>
        <p:txBody>
          <a:bodyPr/>
          <a:lstStyle>
            <a:lvl1pPr>
              <a:defRPr b="1" i="0" u="none">
                <a:solidFill>
                  <a:srgbClr val="163860"/>
                </a:solidFill>
                <a:latin typeface="Newsreader SemiBold" panose="02000000000000000000" pitchFamily="2" charset="77"/>
                <a:ea typeface="Lato" panose="020F0502020204030203" pitchFamily="34" charset="0"/>
                <a:cs typeface="Lato"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F648508-1904-BC4B-987E-9A018C6E56F1}"/>
              </a:ext>
            </a:extLst>
          </p:cNvPr>
          <p:cNvSpPr>
            <a:spLocks noGrp="1"/>
          </p:cNvSpPr>
          <p:nvPr>
            <p:ph idx="1"/>
          </p:nvPr>
        </p:nvSpPr>
        <p:spPr/>
        <p:txBody>
          <a:bodyPr/>
          <a:lstStyle>
            <a:lvl1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AC57A9C0-C334-58DF-21FE-C1C5F866B504}"/>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349948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0EEB-C65D-E641-A07B-EED286E82751}"/>
              </a:ext>
            </a:extLst>
          </p:cNvPr>
          <p:cNvSpPr>
            <a:spLocks noGrp="1"/>
          </p:cNvSpPr>
          <p:nvPr>
            <p:ph type="title"/>
          </p:nvPr>
        </p:nvSpPr>
        <p:spPr>
          <a:xfrm>
            <a:off x="831850" y="1709738"/>
            <a:ext cx="10515600" cy="2852737"/>
          </a:xfrm>
        </p:spPr>
        <p:txBody>
          <a:bodyPr anchor="b"/>
          <a:lstStyle>
            <a:lvl1pPr>
              <a:defRPr sz="6000">
                <a:solidFill>
                  <a:srgbClr val="163860"/>
                </a:solidFill>
              </a:defRPr>
            </a:lvl1pPr>
          </a:lstStyle>
          <a:p>
            <a:r>
              <a:rPr lang="en-US"/>
              <a:t>Click to edit Master title style</a:t>
            </a:r>
          </a:p>
        </p:txBody>
      </p:sp>
      <p:sp>
        <p:nvSpPr>
          <p:cNvPr id="3" name="Text Placeholder 2">
            <a:extLst>
              <a:ext uri="{FF2B5EF4-FFF2-40B4-BE49-F238E27FC236}">
                <a16:creationId xmlns:a16="http://schemas.microsoft.com/office/drawing/2014/main" id="{84613BCE-89AD-B04A-B5CB-578B993A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00FB2846-2DDB-C021-5A34-5E5685FD8D1B}"/>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24453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8BDE-07ED-824C-885A-958D5D2886ED}"/>
              </a:ext>
            </a:extLst>
          </p:cNvPr>
          <p:cNvSpPr>
            <a:spLocks noGrp="1"/>
          </p:cNvSpPr>
          <p:nvPr>
            <p:ph type="title"/>
          </p:nvPr>
        </p:nvSpPr>
        <p:spPr/>
        <p:txBody>
          <a:bodyPr/>
          <a:lstStyle>
            <a:lvl1pPr>
              <a:defRPr>
                <a:solidFill>
                  <a:srgbClr val="1638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9A2B661-1416-FD4B-81E6-01B7FA87A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7A132-7A29-BA43-A39E-093E390BA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91910-9418-B6FC-F342-95423E15BE2E}"/>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395835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7146-73E2-D84A-A412-DCACED73C0BC}"/>
              </a:ext>
            </a:extLst>
          </p:cNvPr>
          <p:cNvSpPr>
            <a:spLocks noGrp="1"/>
          </p:cNvSpPr>
          <p:nvPr>
            <p:ph type="title"/>
          </p:nvPr>
        </p:nvSpPr>
        <p:spPr>
          <a:xfrm>
            <a:off x="839788" y="365125"/>
            <a:ext cx="10515600" cy="1325563"/>
          </a:xfrm>
        </p:spPr>
        <p:txBody>
          <a:bodyPr/>
          <a:lstStyle>
            <a:lvl1pPr>
              <a:defRPr>
                <a:solidFill>
                  <a:srgbClr val="163860"/>
                </a:solidFill>
              </a:defRPr>
            </a:lvl1pPr>
          </a:lstStyle>
          <a:p>
            <a:r>
              <a:rPr lang="en-US"/>
              <a:t>Click to edit Master title style</a:t>
            </a:r>
          </a:p>
        </p:txBody>
      </p:sp>
      <p:sp>
        <p:nvSpPr>
          <p:cNvPr id="3" name="Text Placeholder 2">
            <a:extLst>
              <a:ext uri="{FF2B5EF4-FFF2-40B4-BE49-F238E27FC236}">
                <a16:creationId xmlns:a16="http://schemas.microsoft.com/office/drawing/2014/main" id="{EDDEBEE7-AF8D-A84C-BED3-507278328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EFCD6-D909-CB41-9A44-ACE93801C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F87D0-77F6-3742-9BF2-B42DA65D7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20680-283B-4847-A386-720943533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00DCD6EE-AC94-CF26-337A-F5F16D66593B}"/>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70718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326A-E63E-004D-91F0-EB6D50378BAD}"/>
              </a:ext>
            </a:extLst>
          </p:cNvPr>
          <p:cNvSpPr>
            <a:spLocks noGrp="1"/>
          </p:cNvSpPr>
          <p:nvPr>
            <p:ph type="title"/>
          </p:nvPr>
        </p:nvSpPr>
        <p:spPr/>
        <p:txBody>
          <a:bodyPr/>
          <a:lstStyle>
            <a:lvl1pPr>
              <a:defRPr>
                <a:solidFill>
                  <a:srgbClr val="163860"/>
                </a:solidFill>
              </a:defRPr>
            </a:lvl1pPr>
          </a:lstStyle>
          <a:p>
            <a:r>
              <a:rPr lang="en-US"/>
              <a:t>Click to edit Master title style</a:t>
            </a:r>
          </a:p>
        </p:txBody>
      </p:sp>
      <p:sp>
        <p:nvSpPr>
          <p:cNvPr id="9" name="Table Placeholder 8">
            <a:extLst>
              <a:ext uri="{FF2B5EF4-FFF2-40B4-BE49-F238E27FC236}">
                <a16:creationId xmlns:a16="http://schemas.microsoft.com/office/drawing/2014/main" id="{C2393706-CFB9-9340-9E18-2543963AFE1A}"/>
              </a:ext>
            </a:extLst>
          </p:cNvPr>
          <p:cNvSpPr>
            <a:spLocks noGrp="1"/>
          </p:cNvSpPr>
          <p:nvPr>
            <p:ph type="tbl" sz="quarter" idx="10"/>
          </p:nvPr>
        </p:nvSpPr>
        <p:spPr>
          <a:xfrm>
            <a:off x="1231900" y="1954213"/>
            <a:ext cx="9269413" cy="3300412"/>
          </a:xfrm>
        </p:spPr>
        <p:txBody>
          <a:bodyPr/>
          <a:lstStyle>
            <a:lvl1pPr marL="0" indent="0">
              <a:buNone/>
              <a:defRPr/>
            </a:lvl1pPr>
          </a:lstStyle>
          <a:p>
            <a:endParaRPr lang="en-US"/>
          </a:p>
        </p:txBody>
      </p:sp>
      <p:sp>
        <p:nvSpPr>
          <p:cNvPr id="4" name="TextBox 3">
            <a:extLst>
              <a:ext uri="{FF2B5EF4-FFF2-40B4-BE49-F238E27FC236}">
                <a16:creationId xmlns:a16="http://schemas.microsoft.com/office/drawing/2014/main" id="{760FC9AE-1E89-1A07-7D5A-82DFDC7F7542}"/>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223887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A43C-2755-AE49-8480-338B84C47D3D}"/>
              </a:ext>
            </a:extLst>
          </p:cNvPr>
          <p:cNvSpPr>
            <a:spLocks noGrp="1"/>
          </p:cNvSpPr>
          <p:nvPr>
            <p:ph type="title"/>
          </p:nvPr>
        </p:nvSpPr>
        <p:spPr>
          <a:xfrm>
            <a:off x="839788" y="457200"/>
            <a:ext cx="3932237" cy="1600200"/>
          </a:xfrm>
        </p:spPr>
        <p:txBody>
          <a:bodyPr anchor="b"/>
          <a:lstStyle>
            <a:lvl1pPr>
              <a:defRPr sz="3200">
                <a:solidFill>
                  <a:srgbClr val="1638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F0D6B8-6C55-534D-B1FC-F1F3396B1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0B8E4-9437-AB48-9216-CF89E6151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Box 5">
            <a:extLst>
              <a:ext uri="{FF2B5EF4-FFF2-40B4-BE49-F238E27FC236}">
                <a16:creationId xmlns:a16="http://schemas.microsoft.com/office/drawing/2014/main" id="{D7202266-44EF-E6D9-4C8F-2288B496002A}"/>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88558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AF64-6BAC-0748-AFCD-3963128CD779}"/>
              </a:ext>
            </a:extLst>
          </p:cNvPr>
          <p:cNvSpPr>
            <a:spLocks noGrp="1"/>
          </p:cNvSpPr>
          <p:nvPr>
            <p:ph type="title"/>
          </p:nvPr>
        </p:nvSpPr>
        <p:spPr>
          <a:xfrm>
            <a:off x="839788" y="457200"/>
            <a:ext cx="3932237" cy="1600200"/>
          </a:xfrm>
        </p:spPr>
        <p:txBody>
          <a:bodyPr anchor="b"/>
          <a:lstStyle>
            <a:lvl1pPr>
              <a:defRPr sz="3200">
                <a:solidFill>
                  <a:srgbClr val="16386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953D06D-5E40-2E47-BA60-B2F940140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968CA2-7429-5A4D-9362-51A2CBA07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Box 5">
            <a:extLst>
              <a:ext uri="{FF2B5EF4-FFF2-40B4-BE49-F238E27FC236}">
                <a16:creationId xmlns:a16="http://schemas.microsoft.com/office/drawing/2014/main" id="{58E1CAAC-6931-0992-386C-5C8398E05783}"/>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261185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6184-739C-CE47-97A5-205BF0F10E44}"/>
              </a:ext>
            </a:extLst>
          </p:cNvPr>
          <p:cNvSpPr>
            <a:spLocks noGrp="1"/>
          </p:cNvSpPr>
          <p:nvPr>
            <p:ph type="title"/>
          </p:nvPr>
        </p:nvSpPr>
        <p:spPr/>
        <p:txBody>
          <a:bodyPr/>
          <a:lstStyle>
            <a:lvl1pPr>
              <a:defRPr>
                <a:solidFill>
                  <a:srgbClr val="163860"/>
                </a:solidFill>
              </a:defRPr>
            </a:lvl1pPr>
          </a:lstStyle>
          <a:p>
            <a:r>
              <a:rPr lang="en-US"/>
              <a:t>Click to edit Master title style</a:t>
            </a:r>
          </a:p>
        </p:txBody>
      </p:sp>
      <p:sp>
        <p:nvSpPr>
          <p:cNvPr id="3" name="TextBox 2">
            <a:extLst>
              <a:ext uri="{FF2B5EF4-FFF2-40B4-BE49-F238E27FC236}">
                <a16:creationId xmlns:a16="http://schemas.microsoft.com/office/drawing/2014/main" id="{55CCE020-A2CB-3AF3-71C6-CFB093C4E237}"/>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11966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745EB-55C9-DE4A-9784-29B879DEA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D0196A-31C8-3345-951D-613AA253E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209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1" i="0" kern="1200">
          <a:solidFill>
            <a:srgbClr val="163860"/>
          </a:solidFill>
          <a:latin typeface="Newsreader SemiBold" panose="02000000000000000000" pitchFamily="2" charset="77"/>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https://taxfoundation.org/wp-content/uploads/2021/04/Combined-Business-Tax-Collections-Remain-Close-to-the-Historical-Norm-08.p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ei.org/research-products/report/the-tax-burden-on-corporations-a-comparison-of-organisation-for-economic-co-operation-and-development-countries-and-proposals-to-reform-the-us-tax-syste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95C7-F196-9617-3196-B62BFFEA6D60}"/>
              </a:ext>
            </a:extLst>
          </p:cNvPr>
          <p:cNvSpPr>
            <a:spLocks noGrp="1"/>
          </p:cNvSpPr>
          <p:nvPr>
            <p:ph type="ctrTitle"/>
          </p:nvPr>
        </p:nvSpPr>
        <p:spPr/>
        <p:txBody>
          <a:bodyPr/>
          <a:lstStyle/>
          <a:p>
            <a:r>
              <a:rPr lang="en-US" b="0" dirty="0">
                <a:latin typeface="Newsreader SemiBold"/>
                <a:ea typeface="Lato"/>
                <a:cs typeface="Lato"/>
              </a:rPr>
              <a:t>Tax Foundation University</a:t>
            </a:r>
            <a:endParaRPr lang="en-US" b="0" dirty="0">
              <a:latin typeface="Newsreader SemiBold"/>
            </a:endParaRPr>
          </a:p>
        </p:txBody>
      </p:sp>
      <p:sp>
        <p:nvSpPr>
          <p:cNvPr id="3" name="Subtitle 2">
            <a:extLst>
              <a:ext uri="{FF2B5EF4-FFF2-40B4-BE49-F238E27FC236}">
                <a16:creationId xmlns:a16="http://schemas.microsoft.com/office/drawing/2014/main" id="{F191E102-436D-D3A8-4A4E-73469ED124DD}"/>
              </a:ext>
            </a:extLst>
          </p:cNvPr>
          <p:cNvSpPr>
            <a:spLocks noGrp="1"/>
          </p:cNvSpPr>
          <p:nvPr>
            <p:ph type="subTitle" idx="1"/>
          </p:nvPr>
        </p:nvSpPr>
        <p:spPr/>
        <p:txBody>
          <a:bodyPr/>
          <a:lstStyle/>
          <a:p>
            <a:r>
              <a:rPr lang="en-US" dirty="0"/>
              <a:t>Session 2: The Business Tax Code</a:t>
            </a:r>
          </a:p>
        </p:txBody>
      </p:sp>
    </p:spTree>
    <p:extLst>
      <p:ext uri="{BB962C8B-B14F-4D97-AF65-F5344CB8AC3E}">
        <p14:creationId xmlns:p14="http://schemas.microsoft.com/office/powerpoint/2010/main" val="429488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6683-A940-D2B7-64D4-4979903B001B}"/>
              </a:ext>
            </a:extLst>
          </p:cNvPr>
          <p:cNvSpPr>
            <a:spLocks noGrp="1"/>
          </p:cNvSpPr>
          <p:nvPr>
            <p:ph type="title"/>
          </p:nvPr>
        </p:nvSpPr>
        <p:spPr>
          <a:xfrm>
            <a:off x="838200" y="365125"/>
            <a:ext cx="10515600" cy="1325563"/>
          </a:xfrm>
        </p:spPr>
        <p:txBody>
          <a:bodyPr/>
          <a:lstStyle/>
          <a:p>
            <a:r>
              <a:rPr lang="en-US" dirty="0"/>
              <a:t>Impact of Corporate Taxes on Workers </a:t>
            </a:r>
          </a:p>
        </p:txBody>
      </p:sp>
      <p:sp>
        <p:nvSpPr>
          <p:cNvPr id="6" name="Text Placeholder 8">
            <a:extLst>
              <a:ext uri="{FF2B5EF4-FFF2-40B4-BE49-F238E27FC236}">
                <a16:creationId xmlns:a16="http://schemas.microsoft.com/office/drawing/2014/main" id="{584B5932-A004-36E3-81C4-B20B2B0AB5AF}"/>
              </a:ext>
            </a:extLst>
          </p:cNvPr>
          <p:cNvSpPr txBox="1">
            <a:spLocks/>
          </p:cNvSpPr>
          <p:nvPr/>
        </p:nvSpPr>
        <p:spPr>
          <a:xfrm>
            <a:off x="635620" y="1413124"/>
            <a:ext cx="2651760" cy="685800"/>
          </a:xfrm>
          <a:prstGeom prst="rect">
            <a:avLst/>
          </a:prstGeom>
          <a:solidFill>
            <a:srgbClr val="255387"/>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300" dirty="0">
                <a:solidFill>
                  <a:schemeClr val="bg1"/>
                </a:solidFill>
              </a:rPr>
              <a:t>Legal Incidence</a:t>
            </a:r>
          </a:p>
        </p:txBody>
      </p:sp>
      <p:sp>
        <p:nvSpPr>
          <p:cNvPr id="7" name="Content Placeholder 6">
            <a:extLst>
              <a:ext uri="{FF2B5EF4-FFF2-40B4-BE49-F238E27FC236}">
                <a16:creationId xmlns:a16="http://schemas.microsoft.com/office/drawing/2014/main" id="{B1EC078F-EED6-7D08-79A1-7E356D975414}"/>
              </a:ext>
            </a:extLst>
          </p:cNvPr>
          <p:cNvSpPr txBox="1">
            <a:spLocks/>
          </p:cNvSpPr>
          <p:nvPr/>
        </p:nvSpPr>
        <p:spPr>
          <a:xfrm>
            <a:off x="635620" y="2098924"/>
            <a:ext cx="2651760" cy="3992873"/>
          </a:xfrm>
          <a:prstGeom prst="rect">
            <a:avLst/>
          </a:prstGeom>
          <a:solidFill>
            <a:srgbClr val="C4CFDD"/>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Corporations pay the taxes!</a:t>
            </a:r>
          </a:p>
          <a:p>
            <a:endParaRPr lang="en-US" sz="2000" dirty="0"/>
          </a:p>
        </p:txBody>
      </p:sp>
      <p:sp>
        <p:nvSpPr>
          <p:cNvPr id="8" name="Text Placeholder 8">
            <a:extLst>
              <a:ext uri="{FF2B5EF4-FFF2-40B4-BE49-F238E27FC236}">
                <a16:creationId xmlns:a16="http://schemas.microsoft.com/office/drawing/2014/main" id="{E5A22AA7-58CF-4F7B-5F46-4ECAFD2AAD7B}"/>
              </a:ext>
            </a:extLst>
          </p:cNvPr>
          <p:cNvSpPr txBox="1">
            <a:spLocks/>
          </p:cNvSpPr>
          <p:nvPr/>
        </p:nvSpPr>
        <p:spPr>
          <a:xfrm>
            <a:off x="3386254" y="1416368"/>
            <a:ext cx="2651760" cy="685800"/>
          </a:xfrm>
          <a:prstGeom prst="rect">
            <a:avLst/>
          </a:prstGeom>
          <a:solidFill>
            <a:srgbClr val="FFC90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300" dirty="0"/>
              <a:t>Economic Incidence</a:t>
            </a:r>
          </a:p>
        </p:txBody>
      </p:sp>
      <p:sp>
        <p:nvSpPr>
          <p:cNvPr id="9" name="Content Placeholder 6">
            <a:extLst>
              <a:ext uri="{FF2B5EF4-FFF2-40B4-BE49-F238E27FC236}">
                <a16:creationId xmlns:a16="http://schemas.microsoft.com/office/drawing/2014/main" id="{8A354B1F-5642-1AE4-60F1-AC5EF902F83B}"/>
              </a:ext>
            </a:extLst>
          </p:cNvPr>
          <p:cNvSpPr txBox="1">
            <a:spLocks/>
          </p:cNvSpPr>
          <p:nvPr/>
        </p:nvSpPr>
        <p:spPr>
          <a:xfrm>
            <a:off x="3386254" y="2098923"/>
            <a:ext cx="2651760" cy="3992873"/>
          </a:xfrm>
          <a:prstGeom prst="rect">
            <a:avLst/>
          </a:prstGeom>
          <a:solidFill>
            <a:srgbClr val="FCECBC"/>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But who bears the burden?</a:t>
            </a:r>
          </a:p>
          <a:p>
            <a:endParaRPr lang="en-US" sz="2000" dirty="0"/>
          </a:p>
        </p:txBody>
      </p:sp>
      <p:sp>
        <p:nvSpPr>
          <p:cNvPr id="10" name="Text Placeholder 8">
            <a:extLst>
              <a:ext uri="{FF2B5EF4-FFF2-40B4-BE49-F238E27FC236}">
                <a16:creationId xmlns:a16="http://schemas.microsoft.com/office/drawing/2014/main" id="{9E3E6966-4B8D-EF0B-34DB-25DB7C3B6710}"/>
              </a:ext>
            </a:extLst>
          </p:cNvPr>
          <p:cNvSpPr txBox="1">
            <a:spLocks/>
          </p:cNvSpPr>
          <p:nvPr/>
        </p:nvSpPr>
        <p:spPr>
          <a:xfrm>
            <a:off x="6136888" y="1416368"/>
            <a:ext cx="2651760" cy="685800"/>
          </a:xfrm>
          <a:prstGeom prst="rect">
            <a:avLst/>
          </a:prstGeom>
          <a:solidFill>
            <a:srgbClr val="19376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300" dirty="0">
                <a:solidFill>
                  <a:schemeClr val="bg1"/>
                </a:solidFill>
              </a:rPr>
              <a:t>Modeling</a:t>
            </a:r>
          </a:p>
        </p:txBody>
      </p:sp>
      <p:sp>
        <p:nvSpPr>
          <p:cNvPr id="11" name="Content Placeholder 6">
            <a:extLst>
              <a:ext uri="{FF2B5EF4-FFF2-40B4-BE49-F238E27FC236}">
                <a16:creationId xmlns:a16="http://schemas.microsoft.com/office/drawing/2014/main" id="{0EC21B05-F6E2-E9DC-BFA8-6994EA72E526}"/>
              </a:ext>
            </a:extLst>
          </p:cNvPr>
          <p:cNvSpPr txBox="1">
            <a:spLocks/>
          </p:cNvSpPr>
          <p:nvPr/>
        </p:nvSpPr>
        <p:spPr>
          <a:xfrm>
            <a:off x="6136888" y="2098922"/>
            <a:ext cx="2651760" cy="3992873"/>
          </a:xfrm>
          <a:prstGeom prst="rect">
            <a:avLst/>
          </a:prstGeom>
          <a:solidFill>
            <a:srgbClr val="CCD1DA"/>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nSpc>
                <a:spcPct val="110000"/>
              </a:lnSpc>
            </a:pPr>
            <a:r>
              <a:rPr lang="en-US" sz="2000" b="1" dirty="0"/>
              <a:t>JCT: </a:t>
            </a:r>
            <a:r>
              <a:rPr lang="en-US" sz="2000" dirty="0"/>
              <a:t>75% capital, 25% labor</a:t>
            </a:r>
          </a:p>
          <a:p>
            <a:pPr lvl="0">
              <a:lnSpc>
                <a:spcPct val="110000"/>
              </a:lnSpc>
            </a:pPr>
            <a:r>
              <a:rPr lang="en-US" sz="2000" b="1" dirty="0"/>
              <a:t>Tax Foundation: </a:t>
            </a:r>
            <a:r>
              <a:rPr lang="en-US" sz="2000" dirty="0"/>
              <a:t>50% capital, 50% labor</a:t>
            </a:r>
          </a:p>
          <a:p>
            <a:pPr lvl="0">
              <a:lnSpc>
                <a:spcPct val="110000"/>
              </a:lnSpc>
            </a:pPr>
            <a:r>
              <a:rPr lang="en-US" sz="2000" b="1" dirty="0"/>
              <a:t>Economic Literature: </a:t>
            </a:r>
            <a:r>
              <a:rPr lang="en-US" sz="2000" dirty="0"/>
              <a:t>70% up to 100% can fall on labor</a:t>
            </a:r>
            <a:endParaRPr lang="en-US" sz="2000" b="1" dirty="0"/>
          </a:p>
        </p:txBody>
      </p:sp>
      <p:sp>
        <p:nvSpPr>
          <p:cNvPr id="12" name="Text Placeholder 8">
            <a:extLst>
              <a:ext uri="{FF2B5EF4-FFF2-40B4-BE49-F238E27FC236}">
                <a16:creationId xmlns:a16="http://schemas.microsoft.com/office/drawing/2014/main" id="{82959C44-3772-8A1E-E207-6314AAACCFED}"/>
              </a:ext>
            </a:extLst>
          </p:cNvPr>
          <p:cNvSpPr txBox="1">
            <a:spLocks/>
          </p:cNvSpPr>
          <p:nvPr/>
        </p:nvSpPr>
        <p:spPr>
          <a:xfrm>
            <a:off x="8887522" y="1416368"/>
            <a:ext cx="2651760" cy="685800"/>
          </a:xfrm>
          <a:prstGeom prst="rect">
            <a:avLst/>
          </a:prstGeom>
          <a:solidFill>
            <a:srgbClr val="CD9F00"/>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300" dirty="0"/>
              <a:t>Harm of Corporate Tax</a:t>
            </a:r>
          </a:p>
        </p:txBody>
      </p:sp>
      <p:sp>
        <p:nvSpPr>
          <p:cNvPr id="13" name="Content Placeholder 6">
            <a:extLst>
              <a:ext uri="{FF2B5EF4-FFF2-40B4-BE49-F238E27FC236}">
                <a16:creationId xmlns:a16="http://schemas.microsoft.com/office/drawing/2014/main" id="{18B84810-EA91-C04D-8268-8C378518D7DA}"/>
              </a:ext>
            </a:extLst>
          </p:cNvPr>
          <p:cNvSpPr txBox="1">
            <a:spLocks/>
          </p:cNvSpPr>
          <p:nvPr/>
        </p:nvSpPr>
        <p:spPr>
          <a:xfrm>
            <a:off x="8887522" y="2084839"/>
            <a:ext cx="2651760" cy="3992873"/>
          </a:xfrm>
          <a:prstGeom prst="rect">
            <a:avLst/>
          </a:prstGeom>
          <a:solidFill>
            <a:srgbClr val="EFE1BB"/>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Fuest et al: corporate taxes reduce wages more for young workers, the low-skilled, women</a:t>
            </a:r>
          </a:p>
          <a:p>
            <a:r>
              <a:rPr lang="en-US" sz="2000" dirty="0"/>
              <a:t>Economists, including at the OECD: corporate income tax most harmful and least efficient way to fund priorities</a:t>
            </a:r>
          </a:p>
          <a:p>
            <a:endParaRPr lang="en-US" sz="2000" dirty="0"/>
          </a:p>
        </p:txBody>
      </p:sp>
    </p:spTree>
    <p:extLst>
      <p:ext uri="{BB962C8B-B14F-4D97-AF65-F5344CB8AC3E}">
        <p14:creationId xmlns:p14="http://schemas.microsoft.com/office/powerpoint/2010/main" val="374984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620A3-C654-8D69-FD79-CC61351B4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31A06-EF17-52C6-9B6A-E15C7B1722FE}"/>
              </a:ext>
            </a:extLst>
          </p:cNvPr>
          <p:cNvSpPr>
            <a:spLocks noGrp="1"/>
          </p:cNvSpPr>
          <p:nvPr>
            <p:ph type="title"/>
          </p:nvPr>
        </p:nvSpPr>
        <p:spPr>
          <a:xfrm>
            <a:off x="838199" y="365125"/>
            <a:ext cx="11037849" cy="1325563"/>
          </a:xfrm>
        </p:spPr>
        <p:txBody>
          <a:bodyPr/>
          <a:lstStyle/>
          <a:p>
            <a:r>
              <a:rPr lang="en-US" dirty="0">
                <a:latin typeface="Roboto"/>
                <a:ea typeface="Lato"/>
                <a:cs typeface="Lato"/>
              </a:rPr>
              <a:t>Do Corporations Pay $0 in Federal Taxes?</a:t>
            </a:r>
            <a:endParaRPr lang="en-US" dirty="0"/>
          </a:p>
        </p:txBody>
      </p:sp>
      <p:sp>
        <p:nvSpPr>
          <p:cNvPr id="6" name="Text Placeholder 8">
            <a:extLst>
              <a:ext uri="{FF2B5EF4-FFF2-40B4-BE49-F238E27FC236}">
                <a16:creationId xmlns:a16="http://schemas.microsoft.com/office/drawing/2014/main" id="{5B726454-9D2D-14FF-3FAB-4C4C68F152B3}"/>
              </a:ext>
            </a:extLst>
          </p:cNvPr>
          <p:cNvSpPr txBox="1">
            <a:spLocks/>
          </p:cNvSpPr>
          <p:nvPr/>
        </p:nvSpPr>
        <p:spPr>
          <a:xfrm>
            <a:off x="635620" y="1413124"/>
            <a:ext cx="2651760" cy="685800"/>
          </a:xfrm>
          <a:prstGeom prst="rect">
            <a:avLst/>
          </a:prstGeom>
          <a:solidFill>
            <a:srgbClr val="255387"/>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300" dirty="0">
                <a:solidFill>
                  <a:schemeClr val="bg1"/>
                </a:solidFill>
              </a:rPr>
              <a:t>Book Income</a:t>
            </a:r>
          </a:p>
        </p:txBody>
      </p:sp>
      <p:sp>
        <p:nvSpPr>
          <p:cNvPr id="7" name="Content Placeholder 6">
            <a:extLst>
              <a:ext uri="{FF2B5EF4-FFF2-40B4-BE49-F238E27FC236}">
                <a16:creationId xmlns:a16="http://schemas.microsoft.com/office/drawing/2014/main" id="{CC73E219-9A49-C863-C93A-BC00A1D21D68}"/>
              </a:ext>
            </a:extLst>
          </p:cNvPr>
          <p:cNvSpPr txBox="1">
            <a:spLocks/>
          </p:cNvSpPr>
          <p:nvPr/>
        </p:nvSpPr>
        <p:spPr>
          <a:xfrm>
            <a:off x="635620" y="2086854"/>
            <a:ext cx="2651760" cy="3992873"/>
          </a:xfrm>
          <a:prstGeom prst="rect">
            <a:avLst/>
          </a:prstGeom>
          <a:solidFill>
            <a:srgbClr val="C4CFDD"/>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Determined by accounting standards, rules and guidelines set by the Financial Accounting Standards Board (FASB)</a:t>
            </a:r>
            <a:endParaRPr lang="en-US" sz="2000" b="1" dirty="0"/>
          </a:p>
          <a:p>
            <a:r>
              <a:rPr lang="en-US" sz="2000" dirty="0"/>
              <a:t>Designed to give shareholders a consistent picture of financial performance</a:t>
            </a:r>
          </a:p>
          <a:p>
            <a:endParaRPr lang="en-US" sz="2000" dirty="0"/>
          </a:p>
        </p:txBody>
      </p:sp>
      <p:sp>
        <p:nvSpPr>
          <p:cNvPr id="8" name="Text Placeholder 8">
            <a:extLst>
              <a:ext uri="{FF2B5EF4-FFF2-40B4-BE49-F238E27FC236}">
                <a16:creationId xmlns:a16="http://schemas.microsoft.com/office/drawing/2014/main" id="{7855221E-004D-8182-2B6E-D2AAA6DAB310}"/>
              </a:ext>
            </a:extLst>
          </p:cNvPr>
          <p:cNvSpPr txBox="1">
            <a:spLocks/>
          </p:cNvSpPr>
          <p:nvPr/>
        </p:nvSpPr>
        <p:spPr>
          <a:xfrm>
            <a:off x="3386254" y="1416368"/>
            <a:ext cx="2651760" cy="685800"/>
          </a:xfrm>
          <a:prstGeom prst="rect">
            <a:avLst/>
          </a:prstGeom>
          <a:solidFill>
            <a:srgbClr val="FFC90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300" dirty="0"/>
              <a:t>Taxable Income</a:t>
            </a:r>
          </a:p>
        </p:txBody>
      </p:sp>
      <p:sp>
        <p:nvSpPr>
          <p:cNvPr id="9" name="Content Placeholder 6">
            <a:extLst>
              <a:ext uri="{FF2B5EF4-FFF2-40B4-BE49-F238E27FC236}">
                <a16:creationId xmlns:a16="http://schemas.microsoft.com/office/drawing/2014/main" id="{33A336C4-996E-8E30-4A63-9FC17C8D7420}"/>
              </a:ext>
            </a:extLst>
          </p:cNvPr>
          <p:cNvSpPr txBox="1">
            <a:spLocks/>
          </p:cNvSpPr>
          <p:nvPr/>
        </p:nvSpPr>
        <p:spPr>
          <a:xfrm>
            <a:off x="3386254" y="2086853"/>
            <a:ext cx="2651760" cy="3992873"/>
          </a:xfrm>
          <a:prstGeom prst="rect">
            <a:avLst/>
          </a:prstGeom>
          <a:solidFill>
            <a:srgbClr val="FCECBC"/>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Rules designed by Congress to raise revenue and encourage or penalize certain business activities</a:t>
            </a:r>
          </a:p>
        </p:txBody>
      </p:sp>
      <p:sp>
        <p:nvSpPr>
          <p:cNvPr id="10" name="Text Placeholder 8">
            <a:extLst>
              <a:ext uri="{FF2B5EF4-FFF2-40B4-BE49-F238E27FC236}">
                <a16:creationId xmlns:a16="http://schemas.microsoft.com/office/drawing/2014/main" id="{A528F771-25A0-A820-28F8-9FD97C58CBE8}"/>
              </a:ext>
            </a:extLst>
          </p:cNvPr>
          <p:cNvSpPr txBox="1">
            <a:spLocks/>
          </p:cNvSpPr>
          <p:nvPr/>
        </p:nvSpPr>
        <p:spPr>
          <a:xfrm>
            <a:off x="6136888" y="1416368"/>
            <a:ext cx="2651760" cy="685800"/>
          </a:xfrm>
          <a:prstGeom prst="rect">
            <a:avLst/>
          </a:prstGeom>
          <a:solidFill>
            <a:srgbClr val="19376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300" dirty="0">
                <a:solidFill>
                  <a:schemeClr val="bg1"/>
                </a:solidFill>
              </a:rPr>
              <a:t>Not Loopholes, Laws</a:t>
            </a:r>
          </a:p>
        </p:txBody>
      </p:sp>
      <p:sp>
        <p:nvSpPr>
          <p:cNvPr id="11" name="Content Placeholder 6">
            <a:extLst>
              <a:ext uri="{FF2B5EF4-FFF2-40B4-BE49-F238E27FC236}">
                <a16:creationId xmlns:a16="http://schemas.microsoft.com/office/drawing/2014/main" id="{9A8A6ECE-2846-5442-AD7B-C1537368E87E}"/>
              </a:ext>
            </a:extLst>
          </p:cNvPr>
          <p:cNvSpPr txBox="1">
            <a:spLocks/>
          </p:cNvSpPr>
          <p:nvPr/>
        </p:nvSpPr>
        <p:spPr>
          <a:xfrm>
            <a:off x="6136888" y="2086852"/>
            <a:ext cx="2651760" cy="3992873"/>
          </a:xfrm>
          <a:prstGeom prst="rect">
            <a:avLst/>
          </a:prstGeom>
          <a:solidFill>
            <a:srgbClr val="CCD1DA"/>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nSpc>
                <a:spcPct val="110000"/>
              </a:lnSpc>
            </a:pPr>
            <a:r>
              <a:rPr lang="en-US" sz="2000" dirty="0"/>
              <a:t>Taw laws enacted by Congress , like </a:t>
            </a:r>
            <a:r>
              <a:rPr lang="en-US" sz="2000" b="1" dirty="0"/>
              <a:t>credits, deductions, tax losses</a:t>
            </a:r>
            <a:r>
              <a:rPr lang="en-US" sz="2000" dirty="0"/>
              <a:t>, differ from accounting rules</a:t>
            </a:r>
            <a:endParaRPr lang="en-US" sz="2000" b="1" dirty="0"/>
          </a:p>
        </p:txBody>
      </p:sp>
      <p:sp>
        <p:nvSpPr>
          <p:cNvPr id="12" name="Text Placeholder 8">
            <a:extLst>
              <a:ext uri="{FF2B5EF4-FFF2-40B4-BE49-F238E27FC236}">
                <a16:creationId xmlns:a16="http://schemas.microsoft.com/office/drawing/2014/main" id="{840BBC56-44E1-8F52-ADD5-6AB739FE409C}"/>
              </a:ext>
            </a:extLst>
          </p:cNvPr>
          <p:cNvSpPr txBox="1">
            <a:spLocks/>
          </p:cNvSpPr>
          <p:nvPr/>
        </p:nvSpPr>
        <p:spPr>
          <a:xfrm>
            <a:off x="8887522" y="1416368"/>
            <a:ext cx="2651760" cy="685800"/>
          </a:xfrm>
          <a:prstGeom prst="rect">
            <a:avLst/>
          </a:prstGeom>
          <a:solidFill>
            <a:srgbClr val="CD9F00"/>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300" dirty="0"/>
              <a:t>Take the Long View</a:t>
            </a:r>
          </a:p>
        </p:txBody>
      </p:sp>
      <p:sp>
        <p:nvSpPr>
          <p:cNvPr id="13" name="Content Placeholder 6">
            <a:extLst>
              <a:ext uri="{FF2B5EF4-FFF2-40B4-BE49-F238E27FC236}">
                <a16:creationId xmlns:a16="http://schemas.microsoft.com/office/drawing/2014/main" id="{E66CD864-987D-4AEB-86F2-46A7F11872CB}"/>
              </a:ext>
            </a:extLst>
          </p:cNvPr>
          <p:cNvSpPr txBox="1">
            <a:spLocks/>
          </p:cNvSpPr>
          <p:nvPr/>
        </p:nvSpPr>
        <p:spPr>
          <a:xfrm>
            <a:off x="8887522" y="2098924"/>
            <a:ext cx="2651760" cy="3992873"/>
          </a:xfrm>
          <a:prstGeom prst="rect">
            <a:avLst/>
          </a:prstGeom>
          <a:solidFill>
            <a:srgbClr val="EFE1BB"/>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A one-year snapshot is inaccurate, over longer horizon the timing differences between tax laws and accounting rules largely disappear</a:t>
            </a:r>
          </a:p>
          <a:p>
            <a:endParaRPr lang="en-US" sz="2000" dirty="0"/>
          </a:p>
        </p:txBody>
      </p:sp>
    </p:spTree>
    <p:extLst>
      <p:ext uri="{BB962C8B-B14F-4D97-AF65-F5344CB8AC3E}">
        <p14:creationId xmlns:p14="http://schemas.microsoft.com/office/powerpoint/2010/main" val="309607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68F1-B5CA-0172-9971-EA314B42A807}"/>
              </a:ext>
            </a:extLst>
          </p:cNvPr>
          <p:cNvSpPr>
            <a:spLocks noGrp="1"/>
          </p:cNvSpPr>
          <p:nvPr>
            <p:ph type="title"/>
          </p:nvPr>
        </p:nvSpPr>
        <p:spPr>
          <a:xfrm>
            <a:off x="839788" y="161373"/>
            <a:ext cx="10515600" cy="1325563"/>
          </a:xfrm>
        </p:spPr>
        <p:txBody>
          <a:bodyPr>
            <a:normAutofit/>
          </a:bodyPr>
          <a:lstStyle/>
          <a:p>
            <a:r>
              <a:rPr lang="en-US" sz="4000" dirty="0"/>
              <a:t>TCJA Expirations and Options for Reform</a:t>
            </a:r>
          </a:p>
        </p:txBody>
      </p:sp>
      <p:sp>
        <p:nvSpPr>
          <p:cNvPr id="9" name="Text Placeholder 8">
            <a:extLst>
              <a:ext uri="{FF2B5EF4-FFF2-40B4-BE49-F238E27FC236}">
                <a16:creationId xmlns:a16="http://schemas.microsoft.com/office/drawing/2014/main" id="{243DB6EE-3AFC-F3F9-ADDA-33BEB44E4820}"/>
              </a:ext>
            </a:extLst>
          </p:cNvPr>
          <p:cNvSpPr>
            <a:spLocks noGrp="1"/>
          </p:cNvSpPr>
          <p:nvPr>
            <p:ph type="body" idx="1"/>
          </p:nvPr>
        </p:nvSpPr>
        <p:spPr>
          <a:xfrm>
            <a:off x="862014" y="1278732"/>
            <a:ext cx="5157787" cy="823912"/>
          </a:xfrm>
          <a:solidFill>
            <a:srgbClr val="255387"/>
          </a:solidFill>
        </p:spPr>
        <p:txBody>
          <a:bodyPr anchor="ctr"/>
          <a:lstStyle/>
          <a:p>
            <a:pPr algn="ctr"/>
            <a:r>
              <a:rPr lang="en-US" dirty="0">
                <a:solidFill>
                  <a:schemeClr val="bg1"/>
                </a:solidFill>
              </a:rPr>
              <a:t>The Expirations</a:t>
            </a:r>
          </a:p>
        </p:txBody>
      </p:sp>
      <p:sp>
        <p:nvSpPr>
          <p:cNvPr id="7" name="Content Placeholder 6">
            <a:extLst>
              <a:ext uri="{FF2B5EF4-FFF2-40B4-BE49-F238E27FC236}">
                <a16:creationId xmlns:a16="http://schemas.microsoft.com/office/drawing/2014/main" id="{11B683A5-B9E1-B0C4-1CFE-5D0C2FDB010B}"/>
              </a:ext>
            </a:extLst>
          </p:cNvPr>
          <p:cNvSpPr>
            <a:spLocks noGrp="1"/>
          </p:cNvSpPr>
          <p:nvPr>
            <p:ph sz="half" idx="2"/>
          </p:nvPr>
        </p:nvSpPr>
        <p:spPr>
          <a:xfrm>
            <a:off x="862013" y="2102644"/>
            <a:ext cx="5157787" cy="3992873"/>
          </a:xfrm>
          <a:solidFill>
            <a:srgbClr val="C4CFDD"/>
          </a:solidFill>
        </p:spPr>
        <p:txBody>
          <a:bodyPr>
            <a:normAutofit fontScale="92500" lnSpcReduction="20000"/>
          </a:bodyPr>
          <a:lstStyle/>
          <a:p>
            <a:pPr>
              <a:lnSpc>
                <a:spcPct val="120000"/>
              </a:lnSpc>
            </a:pPr>
            <a:r>
              <a:rPr lang="en-US" dirty="0"/>
              <a:t>R&amp;D expensing</a:t>
            </a:r>
          </a:p>
          <a:p>
            <a:pPr>
              <a:lnSpc>
                <a:spcPct val="120000"/>
              </a:lnSpc>
            </a:pPr>
            <a:r>
              <a:rPr lang="en-US" dirty="0"/>
              <a:t>Bonus depreciation</a:t>
            </a:r>
          </a:p>
          <a:p>
            <a:pPr>
              <a:lnSpc>
                <a:spcPct val="120000"/>
              </a:lnSpc>
            </a:pPr>
            <a:r>
              <a:rPr lang="en-US" dirty="0"/>
              <a:t>Net interest limitation</a:t>
            </a:r>
          </a:p>
          <a:p>
            <a:pPr>
              <a:lnSpc>
                <a:spcPct val="120000"/>
              </a:lnSpc>
            </a:pPr>
            <a:r>
              <a:rPr lang="en-US" dirty="0"/>
              <a:t>Pass-through provisions</a:t>
            </a:r>
          </a:p>
          <a:p>
            <a:pPr>
              <a:lnSpc>
                <a:spcPct val="120000"/>
              </a:lnSpc>
            </a:pPr>
            <a:r>
              <a:rPr lang="en-US" dirty="0"/>
              <a:t>International provisions (tomorrow)</a:t>
            </a:r>
          </a:p>
        </p:txBody>
      </p:sp>
      <p:sp>
        <p:nvSpPr>
          <p:cNvPr id="10" name="Text Placeholder 9">
            <a:extLst>
              <a:ext uri="{FF2B5EF4-FFF2-40B4-BE49-F238E27FC236}">
                <a16:creationId xmlns:a16="http://schemas.microsoft.com/office/drawing/2014/main" id="{3CC81697-1671-BB08-57DF-FB225EE3CD85}"/>
              </a:ext>
            </a:extLst>
          </p:cNvPr>
          <p:cNvSpPr>
            <a:spLocks noGrp="1"/>
          </p:cNvSpPr>
          <p:nvPr>
            <p:ph type="body" sz="quarter" idx="3"/>
          </p:nvPr>
        </p:nvSpPr>
        <p:spPr>
          <a:xfrm>
            <a:off x="6194426" y="1278732"/>
            <a:ext cx="5183188" cy="823912"/>
          </a:xfrm>
          <a:solidFill>
            <a:srgbClr val="FFC900"/>
          </a:solidFill>
        </p:spPr>
        <p:txBody>
          <a:bodyPr anchor="ctr"/>
          <a:lstStyle/>
          <a:p>
            <a:pPr algn="ctr"/>
            <a:r>
              <a:rPr lang="en-US" dirty="0">
                <a:solidFill>
                  <a:schemeClr val="tx1"/>
                </a:solidFill>
              </a:rPr>
              <a:t>Other Potential Proposals</a:t>
            </a:r>
          </a:p>
        </p:txBody>
      </p:sp>
      <p:sp>
        <p:nvSpPr>
          <p:cNvPr id="11" name="Content Placeholder 10">
            <a:extLst>
              <a:ext uri="{FF2B5EF4-FFF2-40B4-BE49-F238E27FC236}">
                <a16:creationId xmlns:a16="http://schemas.microsoft.com/office/drawing/2014/main" id="{46E4FA66-AD8D-70C5-32AB-E4130815D995}"/>
              </a:ext>
            </a:extLst>
          </p:cNvPr>
          <p:cNvSpPr>
            <a:spLocks noGrp="1"/>
          </p:cNvSpPr>
          <p:nvPr>
            <p:ph sz="quarter" idx="4"/>
          </p:nvPr>
        </p:nvSpPr>
        <p:spPr>
          <a:xfrm>
            <a:off x="6194426" y="2102644"/>
            <a:ext cx="5183188" cy="3992873"/>
          </a:xfrm>
          <a:solidFill>
            <a:srgbClr val="FCECBC"/>
          </a:solidFill>
        </p:spPr>
        <p:txBody>
          <a:bodyPr>
            <a:normAutofit fontScale="92500" lnSpcReduction="20000"/>
          </a:bodyPr>
          <a:lstStyle/>
          <a:p>
            <a:pPr>
              <a:lnSpc>
                <a:spcPct val="110000"/>
              </a:lnSpc>
            </a:pPr>
            <a:r>
              <a:rPr lang="en-US" dirty="0"/>
              <a:t>Lower corporate tax rate</a:t>
            </a:r>
          </a:p>
          <a:p>
            <a:pPr>
              <a:lnSpc>
                <a:spcPct val="110000"/>
              </a:lnSpc>
            </a:pPr>
            <a:r>
              <a:rPr lang="en-US" dirty="0"/>
              <a:t>Lower corporate tax rate for specific industries </a:t>
            </a:r>
          </a:p>
          <a:p>
            <a:pPr>
              <a:lnSpc>
                <a:spcPct val="110000"/>
              </a:lnSpc>
            </a:pPr>
            <a:r>
              <a:rPr lang="en-US" dirty="0"/>
              <a:t>Accelerated deductions for structures investment</a:t>
            </a:r>
          </a:p>
          <a:p>
            <a:pPr>
              <a:lnSpc>
                <a:spcPct val="110000"/>
              </a:lnSpc>
            </a:pPr>
            <a:r>
              <a:rPr lang="en-US" dirty="0"/>
              <a:t>Limitations on deductions for C-SALT</a:t>
            </a:r>
          </a:p>
          <a:p>
            <a:pPr>
              <a:lnSpc>
                <a:spcPct val="110000"/>
              </a:lnSpc>
            </a:pPr>
            <a:r>
              <a:rPr lang="en-US" dirty="0"/>
              <a:t>Eliminate green energy tax credits</a:t>
            </a:r>
          </a:p>
        </p:txBody>
      </p:sp>
    </p:spTree>
    <p:extLst>
      <p:ext uri="{BB962C8B-B14F-4D97-AF65-F5344CB8AC3E}">
        <p14:creationId xmlns:p14="http://schemas.microsoft.com/office/powerpoint/2010/main" val="727595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3A50EF-E6EA-A5FC-9778-6C69F1D0DD0D}"/>
              </a:ext>
            </a:extLst>
          </p:cNvPr>
          <p:cNvPicPr>
            <a:picLocks noChangeAspect="1"/>
          </p:cNvPicPr>
          <p:nvPr/>
        </p:nvPicPr>
        <p:blipFill>
          <a:blip r:embed="rId3"/>
          <a:stretch>
            <a:fillRect/>
          </a:stretch>
        </p:blipFill>
        <p:spPr>
          <a:xfrm>
            <a:off x="4522874" y="859755"/>
            <a:ext cx="7508488" cy="5625444"/>
          </a:xfrm>
          <a:prstGeom prst="rect">
            <a:avLst/>
          </a:prstGeom>
        </p:spPr>
      </p:pic>
      <p:sp>
        <p:nvSpPr>
          <p:cNvPr id="9" name="Text Placeholder 8">
            <a:extLst>
              <a:ext uri="{FF2B5EF4-FFF2-40B4-BE49-F238E27FC236}">
                <a16:creationId xmlns:a16="http://schemas.microsoft.com/office/drawing/2014/main" id="{65159D23-1E12-F467-8A5A-E1CA01B4A61B}"/>
              </a:ext>
            </a:extLst>
          </p:cNvPr>
          <p:cNvSpPr txBox="1">
            <a:spLocks/>
          </p:cNvSpPr>
          <p:nvPr/>
        </p:nvSpPr>
        <p:spPr>
          <a:xfrm>
            <a:off x="404973" y="1032750"/>
            <a:ext cx="3802567" cy="823912"/>
          </a:xfrm>
          <a:prstGeom prst="rect">
            <a:avLst/>
          </a:prstGeom>
          <a:solidFill>
            <a:srgbClr val="255387"/>
          </a:solidFill>
        </p:spPr>
        <p:txBody>
          <a:bodyPr vert="horz" lIns="91440" tIns="45720" rIns="91440" bIns="45720" rtlCol="0" anchor="ctr">
            <a:normAutofit lnSpcReduction="10000"/>
          </a:bodyPr>
          <a:lstStyle>
            <a:defPPr>
              <a:defRPr lang="en-US"/>
            </a:defPPr>
            <a:lvl1pPr lvl="0" indent="0" algn="ctr">
              <a:lnSpc>
                <a:spcPct val="90000"/>
              </a:lnSpc>
              <a:spcBef>
                <a:spcPts val="1000"/>
              </a:spcBef>
              <a:buFont typeface="Arial" panose="020B0604020202020204" pitchFamily="34" charset="0"/>
              <a:buNone/>
              <a:defRPr sz="27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TCJA Expirations and Options for Reform</a:t>
            </a:r>
          </a:p>
        </p:txBody>
      </p:sp>
      <p:sp>
        <p:nvSpPr>
          <p:cNvPr id="10" name="Content Placeholder 6">
            <a:extLst>
              <a:ext uri="{FF2B5EF4-FFF2-40B4-BE49-F238E27FC236}">
                <a16:creationId xmlns:a16="http://schemas.microsoft.com/office/drawing/2014/main" id="{2DE3015A-8F91-B014-EED4-647C0965A356}"/>
              </a:ext>
            </a:extLst>
          </p:cNvPr>
          <p:cNvSpPr txBox="1">
            <a:spLocks/>
          </p:cNvSpPr>
          <p:nvPr/>
        </p:nvSpPr>
        <p:spPr>
          <a:xfrm>
            <a:off x="404973" y="1856662"/>
            <a:ext cx="3802567" cy="4188564"/>
          </a:xfrm>
          <a:prstGeom prst="rect">
            <a:avLst/>
          </a:prstGeom>
          <a:solidFill>
            <a:srgbClr val="C4CFDD"/>
          </a:solidFill>
        </p:spPr>
        <p:txBody>
          <a:bodyPr vert="horz" lIns="91440" tIns="45720" rIns="91440" bIns="45720" rtlCol="0">
            <a:normAutofit/>
          </a:bodyPr>
          <a:lstStyle>
            <a:defPPr>
              <a:defRPr lang="en-US"/>
            </a:defPPr>
            <a:lvl1pPr lvl="0" indent="0" algn="ctr">
              <a:lnSpc>
                <a:spcPct val="9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285750" indent="-285750" algn="l">
              <a:buFont typeface="Arial" panose="020B0604020202020204" pitchFamily="34" charset="0"/>
              <a:buChar char="•"/>
            </a:pPr>
            <a:r>
              <a:rPr lang="en-US" sz="2400" dirty="0"/>
              <a:t>Fundamental reform vs current framework</a:t>
            </a:r>
          </a:p>
          <a:p>
            <a:pPr marL="285750" indent="-285750" algn="l">
              <a:buFont typeface="Arial" panose="020B0604020202020204" pitchFamily="34" charset="0"/>
              <a:buChar char="•"/>
            </a:pPr>
            <a:endParaRPr lang="en-US" sz="2400" dirty="0"/>
          </a:p>
          <a:p>
            <a:pPr marL="285750" indent="-285750" algn="l">
              <a:buFont typeface="Arial" panose="020B0604020202020204" pitchFamily="34" charset="0"/>
              <a:buChar char="•"/>
            </a:pPr>
            <a:r>
              <a:rPr lang="en-US" sz="2400" b="1" dirty="0"/>
              <a:t>In both cases:</a:t>
            </a:r>
          </a:p>
          <a:p>
            <a:pPr marL="285750" indent="-285750" algn="l">
              <a:buFont typeface="Arial" panose="020B0604020202020204" pitchFamily="34" charset="0"/>
              <a:buChar char="•"/>
            </a:pPr>
            <a:r>
              <a:rPr lang="en-US" sz="2400" dirty="0"/>
              <a:t>Economic growth requires permanence </a:t>
            </a:r>
          </a:p>
          <a:p>
            <a:pPr algn="l"/>
            <a:endParaRPr lang="en-US" sz="2000" dirty="0"/>
          </a:p>
        </p:txBody>
      </p:sp>
    </p:spTree>
    <p:extLst>
      <p:ext uri="{BB962C8B-B14F-4D97-AF65-F5344CB8AC3E}">
        <p14:creationId xmlns:p14="http://schemas.microsoft.com/office/powerpoint/2010/main" val="89178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9CB1-A31F-0DB7-230C-018D4447B28D}"/>
            </a:ext>
          </a:extLst>
        </p:cNvPr>
        <p:cNvGrpSpPr/>
        <p:nvPr/>
      </p:nvGrpSpPr>
      <p:grpSpPr>
        <a:xfrm>
          <a:off x="0" y="0"/>
          <a:ext cx="0" cy="0"/>
          <a:chOff x="0" y="0"/>
          <a:chExt cx="0" cy="0"/>
        </a:xfrm>
      </p:grpSpPr>
      <p:pic>
        <p:nvPicPr>
          <p:cNvPr id="1026" name="Picture 2" descr="Improving Tax Treatment of Investment Leads to Most Economic Growth 2025 Tax Reform Options Tax Cuts and Jobs Act Expirations">
            <a:extLst>
              <a:ext uri="{FF2B5EF4-FFF2-40B4-BE49-F238E27FC236}">
                <a16:creationId xmlns:a16="http://schemas.microsoft.com/office/drawing/2014/main" id="{CABADC60-BC7E-D50C-DA48-5CFF4B397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981" y="568711"/>
            <a:ext cx="7415561" cy="593244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8">
            <a:extLst>
              <a:ext uri="{FF2B5EF4-FFF2-40B4-BE49-F238E27FC236}">
                <a16:creationId xmlns:a16="http://schemas.microsoft.com/office/drawing/2014/main" id="{74DCC997-2D78-F701-FFBC-9C9368FE68BA}"/>
              </a:ext>
            </a:extLst>
          </p:cNvPr>
          <p:cNvSpPr txBox="1">
            <a:spLocks/>
          </p:cNvSpPr>
          <p:nvPr/>
        </p:nvSpPr>
        <p:spPr>
          <a:xfrm>
            <a:off x="611058" y="821803"/>
            <a:ext cx="3802567" cy="921141"/>
          </a:xfrm>
          <a:prstGeom prst="rect">
            <a:avLst/>
          </a:prstGeom>
          <a:solidFill>
            <a:srgbClr val="FFC900"/>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TCJA Expirations and Options for Reform</a:t>
            </a:r>
            <a:endParaRPr lang="en-US" dirty="0">
              <a:solidFill>
                <a:schemeClr val="tx1"/>
              </a:solidFill>
            </a:endParaRPr>
          </a:p>
        </p:txBody>
      </p:sp>
      <p:sp>
        <p:nvSpPr>
          <p:cNvPr id="6" name="Content Placeholder 6">
            <a:extLst>
              <a:ext uri="{FF2B5EF4-FFF2-40B4-BE49-F238E27FC236}">
                <a16:creationId xmlns:a16="http://schemas.microsoft.com/office/drawing/2014/main" id="{C691403B-21A5-1B51-3547-C07335571726}"/>
              </a:ext>
            </a:extLst>
          </p:cNvPr>
          <p:cNvSpPr txBox="1">
            <a:spLocks/>
          </p:cNvSpPr>
          <p:nvPr/>
        </p:nvSpPr>
        <p:spPr>
          <a:xfrm>
            <a:off x="611058" y="1742944"/>
            <a:ext cx="3802567" cy="4147018"/>
          </a:xfrm>
          <a:prstGeom prst="rect">
            <a:avLst/>
          </a:prstGeom>
          <a:solidFill>
            <a:srgbClr val="FCECBC"/>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800" dirty="0"/>
              <a:t>Prioritize reforms that offer</a:t>
            </a:r>
          </a:p>
          <a:p>
            <a:pPr marL="742950" lvl="1" indent="-285750">
              <a:buFont typeface="Arial" panose="020B0604020202020204" pitchFamily="34" charset="0"/>
              <a:buChar char="•"/>
            </a:pPr>
            <a:r>
              <a:rPr lang="en-US" sz="2400" dirty="0"/>
              <a:t>Most bang for the buck</a:t>
            </a:r>
          </a:p>
          <a:p>
            <a:pPr marL="742950" lvl="1" indent="-285750">
              <a:buFont typeface="Arial" panose="020B0604020202020204" pitchFamily="34" charset="0"/>
              <a:buChar char="•"/>
            </a:pPr>
            <a:r>
              <a:rPr lang="en-US" sz="2400" dirty="0"/>
              <a:t>Greatest simplification</a:t>
            </a:r>
          </a:p>
          <a:p>
            <a:pPr marL="742950" lvl="1" indent="-285750">
              <a:buFont typeface="Arial" panose="020B0604020202020204" pitchFamily="34" charset="0"/>
              <a:buChar char="•"/>
            </a:pPr>
            <a:r>
              <a:rPr lang="en-US" sz="2400" dirty="0"/>
              <a:t>More neutrality</a:t>
            </a:r>
          </a:p>
        </p:txBody>
      </p:sp>
    </p:spTree>
    <p:extLst>
      <p:ext uri="{BB962C8B-B14F-4D97-AF65-F5344CB8AC3E}">
        <p14:creationId xmlns:p14="http://schemas.microsoft.com/office/powerpoint/2010/main" val="428173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0896-8825-84A1-8149-06134D5FA11B}"/>
              </a:ext>
            </a:extLst>
          </p:cNvPr>
          <p:cNvSpPr>
            <a:spLocks noGrp="1"/>
          </p:cNvSpPr>
          <p:nvPr>
            <p:ph type="title"/>
          </p:nvPr>
        </p:nvSpPr>
        <p:spPr>
          <a:xfrm>
            <a:off x="838200" y="455827"/>
            <a:ext cx="10515600" cy="994118"/>
          </a:xfrm>
        </p:spPr>
        <p:txBody>
          <a:bodyPr/>
          <a:lstStyle/>
          <a:p>
            <a:r>
              <a:rPr lang="en-US" dirty="0"/>
              <a:t>Wrapping Up</a:t>
            </a:r>
          </a:p>
        </p:txBody>
      </p:sp>
      <p:graphicFrame>
        <p:nvGraphicFramePr>
          <p:cNvPr id="8" name="Content Placeholder 4">
            <a:extLst>
              <a:ext uri="{FF2B5EF4-FFF2-40B4-BE49-F238E27FC236}">
                <a16:creationId xmlns:a16="http://schemas.microsoft.com/office/drawing/2014/main" id="{6B810CA6-2140-B8C0-72E9-BEC301EBD478}"/>
              </a:ext>
            </a:extLst>
          </p:cNvPr>
          <p:cNvGraphicFramePr>
            <a:graphicFrameLocks noGrp="1"/>
          </p:cNvGraphicFramePr>
          <p:nvPr>
            <p:ph idx="1"/>
            <p:extLst>
              <p:ext uri="{D42A27DB-BD31-4B8C-83A1-F6EECF244321}">
                <p14:modId xmlns:p14="http://schemas.microsoft.com/office/powerpoint/2010/main" val="2350890283"/>
              </p:ext>
            </p:extLst>
          </p:nvPr>
        </p:nvGraphicFramePr>
        <p:xfrm>
          <a:off x="838200" y="155377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39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EB132-FA29-0DC2-905E-5FC5F7530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F4479-D4DA-6300-E601-1ADEE99D9B9F}"/>
              </a:ext>
            </a:extLst>
          </p:cNvPr>
          <p:cNvSpPr>
            <a:spLocks noGrp="1"/>
          </p:cNvSpPr>
          <p:nvPr>
            <p:ph type="ctrTitle"/>
          </p:nvPr>
        </p:nvSpPr>
        <p:spPr/>
        <p:txBody>
          <a:bodyPr/>
          <a:lstStyle/>
          <a:p>
            <a:r>
              <a:rPr lang="en-US" b="0">
                <a:latin typeface="Newsreader SemiBold"/>
                <a:ea typeface="Lato"/>
                <a:cs typeface="Lato"/>
              </a:rPr>
              <a:t>Questions?</a:t>
            </a:r>
            <a:endParaRPr lang="en-US"/>
          </a:p>
        </p:txBody>
      </p:sp>
      <p:sp>
        <p:nvSpPr>
          <p:cNvPr id="3" name="Subtitle 2">
            <a:extLst>
              <a:ext uri="{FF2B5EF4-FFF2-40B4-BE49-F238E27FC236}">
                <a16:creationId xmlns:a16="http://schemas.microsoft.com/office/drawing/2014/main" id="{688EDAC8-3B97-529A-E1EE-3FF2942A37A1}"/>
              </a:ext>
            </a:extLst>
          </p:cNvPr>
          <p:cNvSpPr>
            <a:spLocks noGrp="1"/>
          </p:cNvSpPr>
          <p:nvPr>
            <p:ph type="subTitle" idx="1"/>
          </p:nvPr>
        </p:nvSpPr>
        <p:spPr/>
        <p:txBody>
          <a:bodyPr/>
          <a:lstStyle/>
          <a:p>
            <a:r>
              <a:rPr lang="en-US" dirty="0"/>
              <a:t>Erica York</a:t>
            </a:r>
          </a:p>
          <a:p>
            <a:r>
              <a:rPr lang="en-US" dirty="0"/>
              <a:t>eyork@taxfoundation.org</a:t>
            </a:r>
          </a:p>
          <a:p>
            <a:r>
              <a:rPr lang="en-US" dirty="0"/>
              <a:t>@ericadyork</a:t>
            </a:r>
          </a:p>
        </p:txBody>
      </p:sp>
    </p:spTree>
    <p:extLst>
      <p:ext uri="{BB962C8B-B14F-4D97-AF65-F5344CB8AC3E}">
        <p14:creationId xmlns:p14="http://schemas.microsoft.com/office/powerpoint/2010/main" val="264980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65C4F-8148-5936-F811-1B015E3FFE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5901B-09BB-1C2C-2FC4-2833ACD2CE98}"/>
              </a:ext>
            </a:extLst>
          </p:cNvPr>
          <p:cNvSpPr>
            <a:spLocks noGrp="1"/>
          </p:cNvSpPr>
          <p:nvPr>
            <p:ph type="title"/>
          </p:nvPr>
        </p:nvSpPr>
        <p:spPr/>
        <p:txBody>
          <a:bodyPr/>
          <a:lstStyle/>
          <a:p>
            <a:r>
              <a:rPr lang="en-US" dirty="0">
                <a:latin typeface="Newsreader SemiBold"/>
                <a:ea typeface="Lato"/>
                <a:cs typeface="Lato"/>
              </a:rPr>
              <a:t>Areas of Focus</a:t>
            </a:r>
            <a:endParaRPr lang="en-US" dirty="0"/>
          </a:p>
        </p:txBody>
      </p:sp>
      <p:sp>
        <p:nvSpPr>
          <p:cNvPr id="3" name="Content Placeholder 2">
            <a:extLst>
              <a:ext uri="{FF2B5EF4-FFF2-40B4-BE49-F238E27FC236}">
                <a16:creationId xmlns:a16="http://schemas.microsoft.com/office/drawing/2014/main" id="{9652F68A-692D-D656-95FD-438C537EB4A5}"/>
              </a:ext>
            </a:extLst>
          </p:cNvPr>
          <p:cNvSpPr>
            <a:spLocks noGrp="1"/>
          </p:cNvSpPr>
          <p:nvPr>
            <p:ph idx="1"/>
          </p:nvPr>
        </p:nvSpPr>
        <p:spPr/>
        <p:txBody>
          <a:bodyPr vert="horz" lIns="91440" tIns="45720" rIns="91440" bIns="45720" rtlCol="0" anchor="t">
            <a:normAutofit/>
          </a:bodyPr>
          <a:lstStyle/>
          <a:p>
            <a:pPr>
              <a:spcAft>
                <a:spcPts val="1000"/>
              </a:spcAft>
            </a:pPr>
            <a:r>
              <a:rPr lang="en-US" dirty="0">
                <a:latin typeface="Roboto"/>
                <a:ea typeface="Lato"/>
                <a:cs typeface="Lato"/>
              </a:rPr>
              <a:t>The Basics of Corporate Income Taxes</a:t>
            </a:r>
          </a:p>
          <a:p>
            <a:pPr>
              <a:spcAft>
                <a:spcPts val="1000"/>
              </a:spcAft>
            </a:pPr>
            <a:r>
              <a:rPr lang="en-US" dirty="0">
                <a:latin typeface="Roboto"/>
                <a:ea typeface="Lato"/>
                <a:cs typeface="Lato"/>
              </a:rPr>
              <a:t>The Basics of Noncorporate Income Taxes</a:t>
            </a:r>
          </a:p>
          <a:p>
            <a:pPr>
              <a:spcAft>
                <a:spcPts val="1000"/>
              </a:spcAft>
            </a:pPr>
            <a:r>
              <a:rPr lang="en-US" dirty="0">
                <a:latin typeface="Roboto"/>
                <a:ea typeface="Lato"/>
                <a:cs typeface="Lato"/>
              </a:rPr>
              <a:t>The Impact of Business Taxes on Investment and Workers</a:t>
            </a:r>
          </a:p>
          <a:p>
            <a:pPr>
              <a:spcAft>
                <a:spcPts val="1000"/>
              </a:spcAft>
            </a:pPr>
            <a:r>
              <a:rPr lang="en-US" dirty="0">
                <a:latin typeface="Roboto"/>
                <a:ea typeface="Lato"/>
                <a:cs typeface="Lato"/>
              </a:rPr>
              <a:t>Do Corporations Pay “Zero” in Federal Taxes?</a:t>
            </a:r>
          </a:p>
          <a:p>
            <a:pPr>
              <a:spcAft>
                <a:spcPts val="1000"/>
              </a:spcAft>
            </a:pPr>
            <a:r>
              <a:rPr lang="en-US" dirty="0">
                <a:latin typeface="Roboto"/>
                <a:ea typeface="Lato"/>
                <a:cs typeface="Lato"/>
              </a:rPr>
              <a:t>TCJA Expirations and Options for Reform</a:t>
            </a:r>
          </a:p>
        </p:txBody>
      </p:sp>
    </p:spTree>
    <p:extLst>
      <p:ext uri="{BB962C8B-B14F-4D97-AF65-F5344CB8AC3E}">
        <p14:creationId xmlns:p14="http://schemas.microsoft.com/office/powerpoint/2010/main" val="2838699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1899-422D-1E96-F399-DE3F82CA4DEA}"/>
              </a:ext>
            </a:extLst>
          </p:cNvPr>
          <p:cNvSpPr>
            <a:spLocks noGrp="1"/>
          </p:cNvSpPr>
          <p:nvPr>
            <p:ph type="title"/>
          </p:nvPr>
        </p:nvSpPr>
        <p:spPr/>
        <p:txBody>
          <a:bodyPr/>
          <a:lstStyle/>
          <a:p>
            <a:r>
              <a:rPr lang="en-US" dirty="0"/>
              <a:t>Principles of Sound Tax Policy</a:t>
            </a:r>
          </a:p>
        </p:txBody>
      </p:sp>
      <p:sp>
        <p:nvSpPr>
          <p:cNvPr id="3" name="Text Placeholder 8">
            <a:extLst>
              <a:ext uri="{FF2B5EF4-FFF2-40B4-BE49-F238E27FC236}">
                <a16:creationId xmlns:a16="http://schemas.microsoft.com/office/drawing/2014/main" id="{B26489A4-F975-8424-F12E-2A0F743A61F0}"/>
              </a:ext>
            </a:extLst>
          </p:cNvPr>
          <p:cNvSpPr txBox="1">
            <a:spLocks/>
          </p:cNvSpPr>
          <p:nvPr/>
        </p:nvSpPr>
        <p:spPr>
          <a:xfrm>
            <a:off x="635620" y="1531327"/>
            <a:ext cx="2286000" cy="518673"/>
          </a:xfrm>
          <a:prstGeom prst="rect">
            <a:avLst/>
          </a:prstGeom>
          <a:solidFill>
            <a:srgbClr val="255387"/>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700" dirty="0">
                <a:solidFill>
                  <a:schemeClr val="bg1"/>
                </a:solidFill>
              </a:rPr>
              <a:t>Simplicity</a:t>
            </a:r>
          </a:p>
        </p:txBody>
      </p:sp>
      <p:sp>
        <p:nvSpPr>
          <p:cNvPr id="4" name="Content Placeholder 6">
            <a:extLst>
              <a:ext uri="{FF2B5EF4-FFF2-40B4-BE49-F238E27FC236}">
                <a16:creationId xmlns:a16="http://schemas.microsoft.com/office/drawing/2014/main" id="{4FB25659-FBE6-1044-6E76-C952A4D00B23}"/>
              </a:ext>
            </a:extLst>
          </p:cNvPr>
          <p:cNvSpPr txBox="1">
            <a:spLocks/>
          </p:cNvSpPr>
          <p:nvPr/>
        </p:nvSpPr>
        <p:spPr>
          <a:xfrm>
            <a:off x="635620" y="2050001"/>
            <a:ext cx="2286000" cy="3992873"/>
          </a:xfrm>
          <a:prstGeom prst="rect">
            <a:avLst/>
          </a:prstGeom>
          <a:solidFill>
            <a:srgbClr val="C4CFDD"/>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ctr"/>
            <a:r>
              <a:rPr lang="en-US" sz="2000" dirty="0"/>
              <a:t>Tax codes should be easy for taxpayers to comply with and for governments to administer and enforce.</a:t>
            </a:r>
          </a:p>
          <a:p>
            <a:endParaRPr lang="en-US" sz="2400" dirty="0"/>
          </a:p>
        </p:txBody>
      </p:sp>
      <p:sp>
        <p:nvSpPr>
          <p:cNvPr id="6" name="Text Placeholder 8">
            <a:extLst>
              <a:ext uri="{FF2B5EF4-FFF2-40B4-BE49-F238E27FC236}">
                <a16:creationId xmlns:a16="http://schemas.microsoft.com/office/drawing/2014/main" id="{99EF3A18-673C-F0CB-6314-466224D39AA1}"/>
              </a:ext>
            </a:extLst>
          </p:cNvPr>
          <p:cNvSpPr txBox="1">
            <a:spLocks/>
          </p:cNvSpPr>
          <p:nvPr/>
        </p:nvSpPr>
        <p:spPr>
          <a:xfrm>
            <a:off x="3386254" y="1534571"/>
            <a:ext cx="2286000" cy="515430"/>
          </a:xfrm>
          <a:prstGeom prst="rect">
            <a:avLst/>
          </a:prstGeom>
          <a:solidFill>
            <a:srgbClr val="FFC9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700" dirty="0"/>
              <a:t>Neutrality</a:t>
            </a:r>
          </a:p>
        </p:txBody>
      </p:sp>
      <p:sp>
        <p:nvSpPr>
          <p:cNvPr id="7" name="Content Placeholder 6">
            <a:extLst>
              <a:ext uri="{FF2B5EF4-FFF2-40B4-BE49-F238E27FC236}">
                <a16:creationId xmlns:a16="http://schemas.microsoft.com/office/drawing/2014/main" id="{119F07EA-79EC-5882-E27A-11F22B9254EF}"/>
              </a:ext>
            </a:extLst>
          </p:cNvPr>
          <p:cNvSpPr txBox="1">
            <a:spLocks/>
          </p:cNvSpPr>
          <p:nvPr/>
        </p:nvSpPr>
        <p:spPr>
          <a:xfrm>
            <a:off x="3386254" y="2050001"/>
            <a:ext cx="2286000" cy="3992873"/>
          </a:xfrm>
          <a:prstGeom prst="rect">
            <a:avLst/>
          </a:prstGeom>
          <a:solidFill>
            <a:srgbClr val="FCECBC"/>
          </a:solidFill>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10000"/>
              </a:lnSpc>
            </a:pPr>
            <a:r>
              <a:rPr lang="en-US" sz="2900" dirty="0"/>
              <a:t>Taxes should neither encourage nor discourage personal or business decisions. The purpose of taxes is to raise needed revenue, not to favor or punish specific industries, activities, and products.</a:t>
            </a:r>
          </a:p>
          <a:p>
            <a:endParaRPr lang="en-US" sz="2400" dirty="0"/>
          </a:p>
        </p:txBody>
      </p:sp>
      <p:sp>
        <p:nvSpPr>
          <p:cNvPr id="8" name="Text Placeholder 8">
            <a:extLst>
              <a:ext uri="{FF2B5EF4-FFF2-40B4-BE49-F238E27FC236}">
                <a16:creationId xmlns:a16="http://schemas.microsoft.com/office/drawing/2014/main" id="{12AD0B36-C1FC-86DC-8329-5DB468BAB887}"/>
              </a:ext>
            </a:extLst>
          </p:cNvPr>
          <p:cNvSpPr txBox="1">
            <a:spLocks/>
          </p:cNvSpPr>
          <p:nvPr/>
        </p:nvSpPr>
        <p:spPr>
          <a:xfrm>
            <a:off x="6136888" y="1534571"/>
            <a:ext cx="2286000" cy="515430"/>
          </a:xfrm>
          <a:prstGeom prst="rect">
            <a:avLst/>
          </a:prstGeom>
          <a:solidFill>
            <a:srgbClr val="19376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700" dirty="0">
                <a:solidFill>
                  <a:schemeClr val="bg1"/>
                </a:solidFill>
              </a:rPr>
              <a:t>Transparency</a:t>
            </a:r>
          </a:p>
        </p:txBody>
      </p:sp>
      <p:sp>
        <p:nvSpPr>
          <p:cNvPr id="9" name="Content Placeholder 6">
            <a:extLst>
              <a:ext uri="{FF2B5EF4-FFF2-40B4-BE49-F238E27FC236}">
                <a16:creationId xmlns:a16="http://schemas.microsoft.com/office/drawing/2014/main" id="{C4911738-5398-6E11-9DE3-84CC484D6F97}"/>
              </a:ext>
            </a:extLst>
          </p:cNvPr>
          <p:cNvSpPr txBox="1">
            <a:spLocks/>
          </p:cNvSpPr>
          <p:nvPr/>
        </p:nvSpPr>
        <p:spPr>
          <a:xfrm>
            <a:off x="6136888" y="2050001"/>
            <a:ext cx="2286000" cy="3992873"/>
          </a:xfrm>
          <a:prstGeom prst="rect">
            <a:avLst/>
          </a:prstGeom>
          <a:solidFill>
            <a:srgbClr val="CCD1DA"/>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ctr">
              <a:lnSpc>
                <a:spcPct val="110000"/>
              </a:lnSpc>
            </a:pPr>
            <a:r>
              <a:rPr lang="en-US" sz="2000" dirty="0"/>
              <a:t>Tax policies should clearly and plainly define what taxpayers must pay and when they must pay it. Hiding tax burdens in complex structures should be avoided.</a:t>
            </a:r>
          </a:p>
        </p:txBody>
      </p:sp>
      <p:sp>
        <p:nvSpPr>
          <p:cNvPr id="10" name="Text Placeholder 8">
            <a:extLst>
              <a:ext uri="{FF2B5EF4-FFF2-40B4-BE49-F238E27FC236}">
                <a16:creationId xmlns:a16="http://schemas.microsoft.com/office/drawing/2014/main" id="{4C1AA5F8-6576-2E02-1D49-132FE01E1089}"/>
              </a:ext>
            </a:extLst>
          </p:cNvPr>
          <p:cNvSpPr txBox="1">
            <a:spLocks/>
          </p:cNvSpPr>
          <p:nvPr/>
        </p:nvSpPr>
        <p:spPr>
          <a:xfrm>
            <a:off x="8887522" y="1534571"/>
            <a:ext cx="2286000" cy="515430"/>
          </a:xfrm>
          <a:prstGeom prst="rect">
            <a:avLst/>
          </a:prstGeom>
          <a:solidFill>
            <a:srgbClr val="CD9F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US" sz="2700" dirty="0"/>
              <a:t>Stability</a:t>
            </a:r>
          </a:p>
        </p:txBody>
      </p:sp>
      <p:sp>
        <p:nvSpPr>
          <p:cNvPr id="11" name="Content Placeholder 6">
            <a:extLst>
              <a:ext uri="{FF2B5EF4-FFF2-40B4-BE49-F238E27FC236}">
                <a16:creationId xmlns:a16="http://schemas.microsoft.com/office/drawing/2014/main" id="{4D752290-441B-D146-8997-52E341D35BE4}"/>
              </a:ext>
            </a:extLst>
          </p:cNvPr>
          <p:cNvSpPr txBox="1">
            <a:spLocks/>
          </p:cNvSpPr>
          <p:nvPr/>
        </p:nvSpPr>
        <p:spPr>
          <a:xfrm>
            <a:off x="8887522" y="2050001"/>
            <a:ext cx="2286000" cy="3992873"/>
          </a:xfrm>
          <a:prstGeom prst="rect">
            <a:avLst/>
          </a:prstGeom>
          <a:solidFill>
            <a:srgbClr val="EFE1BB"/>
          </a:solidFill>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lgn="ctr">
              <a:lnSpc>
                <a:spcPct val="110000"/>
              </a:lnSpc>
            </a:pPr>
            <a:r>
              <a:rPr lang="en-US" sz="3200" dirty="0"/>
              <a:t>Taxpayers deserve consistency and predictability in the tax code. Governments should avoid enacting temporary tax laws, including tax holidays, amnesties, and retroactive changes, and strive to establish stable revenue sources.</a:t>
            </a:r>
          </a:p>
          <a:p>
            <a:endParaRPr lang="en-US" sz="2400" dirty="0"/>
          </a:p>
        </p:txBody>
      </p:sp>
    </p:spTree>
    <p:extLst>
      <p:ext uri="{BB962C8B-B14F-4D97-AF65-F5344CB8AC3E}">
        <p14:creationId xmlns:p14="http://schemas.microsoft.com/office/powerpoint/2010/main" val="131317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C68414-7126-8190-7BC3-A815EB9F8F6F}"/>
              </a:ext>
            </a:extLst>
          </p:cNvPr>
          <p:cNvPicPr>
            <a:picLocks noChangeAspect="1"/>
          </p:cNvPicPr>
          <p:nvPr/>
        </p:nvPicPr>
        <p:blipFill>
          <a:blip r:embed="rId3"/>
          <a:stretch>
            <a:fillRect/>
          </a:stretch>
        </p:blipFill>
        <p:spPr>
          <a:xfrm>
            <a:off x="4734945" y="1020977"/>
            <a:ext cx="7457055" cy="5018049"/>
          </a:xfrm>
          <a:prstGeom prst="rect">
            <a:avLst/>
          </a:prstGeom>
        </p:spPr>
      </p:pic>
      <p:sp>
        <p:nvSpPr>
          <p:cNvPr id="11" name="Text Placeholder 8">
            <a:extLst>
              <a:ext uri="{FF2B5EF4-FFF2-40B4-BE49-F238E27FC236}">
                <a16:creationId xmlns:a16="http://schemas.microsoft.com/office/drawing/2014/main" id="{5A1B610A-9494-C657-B985-C49F769B1ADE}"/>
              </a:ext>
            </a:extLst>
          </p:cNvPr>
          <p:cNvSpPr txBox="1">
            <a:spLocks/>
          </p:cNvSpPr>
          <p:nvPr/>
        </p:nvSpPr>
        <p:spPr>
          <a:xfrm>
            <a:off x="613317" y="1026550"/>
            <a:ext cx="3802567" cy="823912"/>
          </a:xfrm>
          <a:prstGeom prst="rect">
            <a:avLst/>
          </a:prstGeom>
          <a:solidFill>
            <a:srgbClr val="255387"/>
          </a:solidFill>
        </p:spPr>
        <p:txBody>
          <a:bodyPr vert="horz" lIns="91440" tIns="45720" rIns="91440" bIns="45720" rtlCol="0" anchor="ctr">
            <a:normAutofit/>
          </a:bodyPr>
          <a:lstStyle>
            <a:defPPr>
              <a:defRPr lang="en-US"/>
            </a:defPPr>
            <a:lvl1pPr lvl="0" indent="0" algn="ctr">
              <a:lnSpc>
                <a:spcPct val="90000"/>
              </a:lnSpc>
              <a:spcBef>
                <a:spcPts val="1000"/>
              </a:spcBef>
              <a:buFont typeface="Arial" panose="020B0604020202020204" pitchFamily="34" charset="0"/>
              <a:buNone/>
              <a:defRPr sz="27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The Business Tax Base</a:t>
            </a:r>
          </a:p>
        </p:txBody>
      </p:sp>
      <p:sp>
        <p:nvSpPr>
          <p:cNvPr id="12" name="Content Placeholder 6">
            <a:extLst>
              <a:ext uri="{FF2B5EF4-FFF2-40B4-BE49-F238E27FC236}">
                <a16:creationId xmlns:a16="http://schemas.microsoft.com/office/drawing/2014/main" id="{6C6AC46A-B43B-E0F6-5E32-9E91ADFDF94B}"/>
              </a:ext>
            </a:extLst>
          </p:cNvPr>
          <p:cNvSpPr txBox="1">
            <a:spLocks/>
          </p:cNvSpPr>
          <p:nvPr/>
        </p:nvSpPr>
        <p:spPr>
          <a:xfrm>
            <a:off x="613317" y="1850462"/>
            <a:ext cx="3802567" cy="4188564"/>
          </a:xfrm>
          <a:prstGeom prst="rect">
            <a:avLst/>
          </a:prstGeom>
          <a:solidFill>
            <a:srgbClr val="C4CFDD"/>
          </a:solidFill>
        </p:spPr>
        <p:txBody>
          <a:bodyPr vert="horz" lIns="91440" tIns="45720" rIns="91440" bIns="45720" rtlCol="0">
            <a:normAutofit/>
          </a:bodyPr>
          <a:lstStyle>
            <a:defPPr>
              <a:defRPr lang="en-US"/>
            </a:defPPr>
            <a:lvl1pPr lvl="0" indent="0" algn="ctr">
              <a:lnSpc>
                <a:spcPct val="9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buFont typeface="Arial" panose="020B0604020202020204" pitchFamily="34" charset="0"/>
              <a:buChar char="•"/>
            </a:pPr>
            <a:r>
              <a:rPr lang="en-US" dirty="0"/>
              <a:t>Profits = revenues less expenses incurred from earning revenues, except for capital investments</a:t>
            </a:r>
          </a:p>
          <a:p>
            <a:pPr marL="342900" indent="-342900" algn="l">
              <a:buFont typeface="Arial" panose="020B0604020202020204" pitchFamily="34" charset="0"/>
              <a:buChar char="•"/>
            </a:pPr>
            <a:r>
              <a:rPr lang="en-US" dirty="0"/>
              <a:t>Deductions include</a:t>
            </a:r>
          </a:p>
          <a:p>
            <a:pPr marL="800100" lvl="1" indent="-342900">
              <a:buFont typeface="Arial" panose="020B0604020202020204" pitchFamily="34" charset="0"/>
              <a:buChar char="•"/>
            </a:pPr>
            <a:r>
              <a:rPr lang="en-US" sz="2000" dirty="0"/>
              <a:t>Net operating losses (NOLs) smooth profits over time</a:t>
            </a:r>
          </a:p>
          <a:p>
            <a:pPr marL="800100" lvl="1" indent="-342900">
              <a:buFont typeface="Arial" panose="020B0604020202020204" pitchFamily="34" charset="0"/>
              <a:buChar char="•"/>
            </a:pPr>
            <a:r>
              <a:rPr lang="en-US" sz="2000" dirty="0"/>
              <a:t>Interest payments (with limits)</a:t>
            </a:r>
          </a:p>
          <a:p>
            <a:pPr marL="800100" lvl="1" indent="-342900">
              <a:buFont typeface="Arial" panose="020B0604020202020204" pitchFamily="34" charset="0"/>
              <a:buChar char="•"/>
            </a:pPr>
            <a:r>
              <a:rPr lang="en-US" sz="2000" dirty="0"/>
              <a:t>State and local taxes paid</a:t>
            </a:r>
          </a:p>
          <a:p>
            <a:endParaRPr lang="en-US" dirty="0"/>
          </a:p>
          <a:p>
            <a:endParaRPr lang="en-US" dirty="0"/>
          </a:p>
          <a:p>
            <a:endParaRPr lang="en-US" dirty="0"/>
          </a:p>
        </p:txBody>
      </p:sp>
    </p:spTree>
    <p:extLst>
      <p:ext uri="{BB962C8B-B14F-4D97-AF65-F5344CB8AC3E}">
        <p14:creationId xmlns:p14="http://schemas.microsoft.com/office/powerpoint/2010/main" val="82907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atutory Weighted and Unweighted Corporate Income Tax Rates from 1980 to 2019">
            <a:extLst>
              <a:ext uri="{FF2B5EF4-FFF2-40B4-BE49-F238E27FC236}">
                <a16:creationId xmlns:a16="http://schemas.microsoft.com/office/drawing/2014/main" id="{0013C30F-FFA6-4A29-EE3D-853B268C4C6F}"/>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tretch/>
        </p:blipFill>
        <p:spPr bwMode="auto">
          <a:xfrm>
            <a:off x="4376169" y="581315"/>
            <a:ext cx="7815831" cy="5529554"/>
          </a:xfr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62DF50A5-80F7-4D5E-3C5E-D19DCAFEAA37}"/>
              </a:ext>
            </a:extLst>
          </p:cNvPr>
          <p:cNvSpPr txBox="1">
            <a:spLocks/>
          </p:cNvSpPr>
          <p:nvPr/>
        </p:nvSpPr>
        <p:spPr>
          <a:xfrm>
            <a:off x="367990" y="861158"/>
            <a:ext cx="3802567" cy="823912"/>
          </a:xfrm>
          <a:prstGeom prst="rect">
            <a:avLst/>
          </a:prstGeom>
          <a:solidFill>
            <a:srgbClr val="FFC90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tx1"/>
                </a:solidFill>
              </a:rPr>
              <a:t>The Corporate Rate</a:t>
            </a:r>
          </a:p>
        </p:txBody>
      </p:sp>
      <p:sp>
        <p:nvSpPr>
          <p:cNvPr id="10" name="Content Placeholder 6">
            <a:extLst>
              <a:ext uri="{FF2B5EF4-FFF2-40B4-BE49-F238E27FC236}">
                <a16:creationId xmlns:a16="http://schemas.microsoft.com/office/drawing/2014/main" id="{4766FF89-EC89-AD10-8AF3-D9CA25F8339D}"/>
              </a:ext>
            </a:extLst>
          </p:cNvPr>
          <p:cNvSpPr txBox="1">
            <a:spLocks/>
          </p:cNvSpPr>
          <p:nvPr/>
        </p:nvSpPr>
        <p:spPr>
          <a:xfrm>
            <a:off x="367990" y="1685069"/>
            <a:ext cx="3802567" cy="4425799"/>
          </a:xfrm>
          <a:prstGeom prst="rect">
            <a:avLst/>
          </a:prstGeom>
          <a:solidFill>
            <a:srgbClr val="FCECBC"/>
          </a:solidFill>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pPr>
            <a:r>
              <a:rPr lang="en-US" sz="2400" dirty="0"/>
              <a:t>Then: 38.9% combined average</a:t>
            </a:r>
          </a:p>
          <a:p>
            <a:pPr marL="342900" indent="-342900">
              <a:lnSpc>
                <a:spcPct val="110000"/>
              </a:lnSpc>
              <a:buFont typeface="Arial" panose="020B0604020202020204" pitchFamily="34" charset="0"/>
              <a:buChar char="•"/>
            </a:pPr>
            <a:r>
              <a:rPr lang="en-US" sz="2400" dirty="0"/>
              <a:t>Now: 25.8% combined average</a:t>
            </a:r>
          </a:p>
          <a:p>
            <a:pPr marL="342900" indent="-342900">
              <a:lnSpc>
                <a:spcPct val="110000"/>
              </a:lnSpc>
              <a:buFont typeface="Arial" panose="020B0604020202020204" pitchFamily="34" charset="0"/>
              <a:buChar char="•"/>
            </a:pPr>
            <a:r>
              <a:rPr lang="en-US" sz="2400" dirty="0"/>
              <a:t>Tax Rate x Tax Base = Tax Liability</a:t>
            </a:r>
          </a:p>
          <a:p>
            <a:pPr marL="342900" indent="-342900">
              <a:lnSpc>
                <a:spcPct val="110000"/>
              </a:lnSpc>
              <a:buFont typeface="Arial" panose="020B0604020202020204" pitchFamily="34" charset="0"/>
              <a:buChar char="•"/>
            </a:pPr>
            <a:r>
              <a:rPr lang="en-US" sz="2400" dirty="0"/>
              <a:t>Tax credits can offset liability</a:t>
            </a:r>
          </a:p>
          <a:p>
            <a:pPr marL="800100" lvl="1" indent="-342900">
              <a:lnSpc>
                <a:spcPct val="110000"/>
              </a:lnSpc>
              <a:buFont typeface="Arial" panose="020B0604020202020204" pitchFamily="34" charset="0"/>
              <a:buChar char="•"/>
            </a:pPr>
            <a:r>
              <a:rPr lang="en-US" sz="2000" dirty="0"/>
              <a:t>R&amp;D tax credit</a:t>
            </a:r>
          </a:p>
          <a:p>
            <a:pPr marL="800100" lvl="1" indent="-342900">
              <a:lnSpc>
                <a:spcPct val="110000"/>
              </a:lnSpc>
              <a:buFont typeface="Arial" panose="020B0604020202020204" pitchFamily="34" charset="0"/>
              <a:buChar char="•"/>
            </a:pPr>
            <a:r>
              <a:rPr lang="en-US" sz="2000" dirty="0"/>
              <a:t>Green energy tax credits</a:t>
            </a:r>
          </a:p>
          <a:p>
            <a:pPr marL="800100" lvl="1" indent="-342900">
              <a:lnSpc>
                <a:spcPct val="110000"/>
              </a:lnSpc>
              <a:buFont typeface="Arial" panose="020B0604020202020204" pitchFamily="34" charset="0"/>
              <a:buChar char="•"/>
            </a:pPr>
            <a:r>
              <a:rPr lang="en-US" sz="2000" dirty="0"/>
              <a:t>Semiconductor investment tax credit</a:t>
            </a:r>
          </a:p>
          <a:p>
            <a:pPr marL="800100" lvl="1" indent="-342900">
              <a:lnSpc>
                <a:spcPct val="110000"/>
              </a:lnSpc>
              <a:buFont typeface="Arial" panose="020B0604020202020204" pitchFamily="34" charset="0"/>
              <a:buChar char="•"/>
            </a:pPr>
            <a:r>
              <a:rPr lang="en-US" sz="2000" dirty="0"/>
              <a:t>LIHTC</a:t>
            </a:r>
          </a:p>
          <a:p>
            <a:endParaRPr lang="en-US" sz="2400" dirty="0"/>
          </a:p>
        </p:txBody>
      </p:sp>
    </p:spTree>
    <p:extLst>
      <p:ext uri="{BB962C8B-B14F-4D97-AF65-F5344CB8AC3E}">
        <p14:creationId xmlns:p14="http://schemas.microsoft.com/office/powerpoint/2010/main" val="65130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capital gains tax is a double tax on corporate income">
            <a:extLst>
              <a:ext uri="{FF2B5EF4-FFF2-40B4-BE49-F238E27FC236}">
                <a16:creationId xmlns:a16="http://schemas.microsoft.com/office/drawing/2014/main" id="{7F855AA5-C4CB-DC15-1533-9D44EE780211}"/>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772025" y="609738"/>
            <a:ext cx="7419975" cy="5638523"/>
          </a:xfrm>
          <a:noFill/>
          <a:extLst>
            <a:ext uri="{909E8E84-426E-40DD-AFC4-6F175D3DCCD1}">
              <a14:hiddenFill xmlns:a14="http://schemas.microsoft.com/office/drawing/2010/main">
                <a:solidFill>
                  <a:srgbClr val="FFFFFF"/>
                </a:solidFill>
              </a14:hiddenFill>
            </a:ext>
          </a:extLst>
        </p:spPr>
      </p:pic>
      <p:sp>
        <p:nvSpPr>
          <p:cNvPr id="8" name="Text Placeholder 8">
            <a:extLst>
              <a:ext uri="{FF2B5EF4-FFF2-40B4-BE49-F238E27FC236}">
                <a16:creationId xmlns:a16="http://schemas.microsoft.com/office/drawing/2014/main" id="{1F87C0F4-B7FB-BDEE-A99F-22DD1A1EDEA6}"/>
              </a:ext>
            </a:extLst>
          </p:cNvPr>
          <p:cNvSpPr txBox="1">
            <a:spLocks/>
          </p:cNvSpPr>
          <p:nvPr/>
        </p:nvSpPr>
        <p:spPr>
          <a:xfrm>
            <a:off x="568712" y="806120"/>
            <a:ext cx="3802567" cy="823912"/>
          </a:xfrm>
          <a:prstGeom prst="rect">
            <a:avLst/>
          </a:prstGeom>
          <a:solidFill>
            <a:srgbClr val="193761"/>
          </a:solidFill>
        </p:spPr>
        <p:txBody>
          <a:bodyPr vert="horz" lIns="91440" tIns="45720" rIns="91440" bIns="45720" rtlCol="0" anchor="ctr">
            <a:normAutofit fontScale="92500" lnSpcReduction="10000"/>
          </a:bodyPr>
          <a:lstStyle>
            <a:defPPr>
              <a:defRPr lang="en-US"/>
            </a:defPPr>
            <a:lvl1pPr indent="0" algn="ctr">
              <a:lnSpc>
                <a:spcPct val="90000"/>
              </a:lnSpc>
              <a:spcBef>
                <a:spcPts val="1000"/>
              </a:spcBef>
              <a:buFont typeface="Arial" panose="020B0604020202020204" pitchFamily="34" charset="0"/>
              <a:buNone/>
              <a:defRPr sz="32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Shareholder Level Taxes</a:t>
            </a:r>
          </a:p>
        </p:txBody>
      </p:sp>
      <p:sp>
        <p:nvSpPr>
          <p:cNvPr id="9" name="Content Placeholder 6">
            <a:extLst>
              <a:ext uri="{FF2B5EF4-FFF2-40B4-BE49-F238E27FC236}">
                <a16:creationId xmlns:a16="http://schemas.microsoft.com/office/drawing/2014/main" id="{4169F937-D993-F1F7-90C1-B9678413ACDB}"/>
              </a:ext>
            </a:extLst>
          </p:cNvPr>
          <p:cNvSpPr txBox="1">
            <a:spLocks/>
          </p:cNvSpPr>
          <p:nvPr/>
        </p:nvSpPr>
        <p:spPr>
          <a:xfrm>
            <a:off x="568712" y="1630032"/>
            <a:ext cx="3802567" cy="4147018"/>
          </a:xfrm>
          <a:prstGeom prst="rect">
            <a:avLst/>
          </a:prstGeom>
          <a:solidFill>
            <a:srgbClr val="CCD1DA"/>
          </a:solidFill>
        </p:spPr>
        <p:txBody>
          <a:bodyPr vert="horz" lIns="91440" tIns="45720" rIns="91440" bIns="45720" rtlCol="0">
            <a:normAutofit/>
          </a:bodyPr>
          <a:lstStyle>
            <a:defPPr>
              <a:defRPr lang="en-US"/>
            </a:defPPr>
            <a:lvl1pPr lvl="0" indent="0" algn="ctr">
              <a:lnSpc>
                <a:spcPct val="110000"/>
              </a:lnSpc>
              <a:spcBef>
                <a:spcPts val="1000"/>
              </a:spcBef>
              <a:buFont typeface="Arial" panose="020B0604020202020204" pitchFamily="34" charset="0"/>
              <a:buNone/>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342900" indent="-342900" algn="l">
              <a:lnSpc>
                <a:spcPct val="100000"/>
              </a:lnSpc>
              <a:buFont typeface="Arial" panose="020B0604020202020204" pitchFamily="34" charset="0"/>
              <a:buChar char="•"/>
            </a:pPr>
            <a:r>
              <a:rPr lang="en-US" sz="2200" dirty="0"/>
              <a:t>Entity level tax on profits</a:t>
            </a:r>
          </a:p>
          <a:p>
            <a:pPr marL="342900" indent="-342900" algn="l">
              <a:lnSpc>
                <a:spcPct val="100000"/>
              </a:lnSpc>
              <a:buFont typeface="Arial" panose="020B0604020202020204" pitchFamily="34" charset="0"/>
              <a:buChar char="•"/>
            </a:pPr>
            <a:r>
              <a:rPr lang="en-US" sz="2200" dirty="0"/>
              <a:t>Plus: shareholder level tax on profit distributions</a:t>
            </a:r>
          </a:p>
          <a:p>
            <a:pPr marL="742950" lvl="1" indent="-285750">
              <a:lnSpc>
                <a:spcPct val="100000"/>
              </a:lnSpc>
              <a:buFont typeface="Arial" panose="020B0604020202020204" pitchFamily="34" charset="0"/>
              <a:buChar char="•"/>
            </a:pPr>
            <a:r>
              <a:rPr lang="en-US" sz="2000" dirty="0"/>
              <a:t>Dividends </a:t>
            </a:r>
          </a:p>
          <a:p>
            <a:pPr marL="742950" lvl="1" indent="-285750">
              <a:lnSpc>
                <a:spcPct val="100000"/>
              </a:lnSpc>
              <a:buFont typeface="Arial" panose="020B0604020202020204" pitchFamily="34" charset="0"/>
              <a:buChar char="•"/>
            </a:pPr>
            <a:r>
              <a:rPr lang="en-US" sz="2000" dirty="0"/>
              <a:t>Capital gains realizations</a:t>
            </a:r>
          </a:p>
          <a:p>
            <a:pPr marL="342900" indent="-342900" algn="l">
              <a:lnSpc>
                <a:spcPct val="100000"/>
              </a:lnSpc>
              <a:buFont typeface="Arial" panose="020B0604020202020204" pitchFamily="34" charset="0"/>
              <a:buChar char="•"/>
            </a:pPr>
            <a:r>
              <a:rPr lang="en-US" sz="2200" dirty="0"/>
              <a:t>Results in two layers of tax on corporate income</a:t>
            </a:r>
          </a:p>
        </p:txBody>
      </p:sp>
    </p:spTree>
    <p:extLst>
      <p:ext uri="{BB962C8B-B14F-4D97-AF65-F5344CB8AC3E}">
        <p14:creationId xmlns:p14="http://schemas.microsoft.com/office/powerpoint/2010/main" val="263539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6199D1BB-F89A-D8F3-4B46-5F4F8923480D}"/>
              </a:ext>
            </a:extLst>
          </p:cNvPr>
          <p:cNvSpPr>
            <a:spLocks noChangeArrowheads="1"/>
          </p:cNvSpPr>
          <p:nvPr/>
        </p:nvSpPr>
        <p:spPr bwMode="auto">
          <a:xfrm>
            <a:off x="1936975" y="1690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78DCD98C-B45D-D9A1-9650-690B1E8A585B}"/>
              </a:ext>
            </a:extLst>
          </p:cNvPr>
          <p:cNvPicPr>
            <a:picLocks noChangeAspect="1"/>
          </p:cNvPicPr>
          <p:nvPr/>
        </p:nvPicPr>
        <p:blipFill>
          <a:blip r:embed="rId3"/>
          <a:stretch>
            <a:fillRect/>
          </a:stretch>
        </p:blipFill>
        <p:spPr>
          <a:xfrm>
            <a:off x="4772025" y="735981"/>
            <a:ext cx="7419975" cy="5924295"/>
          </a:xfrm>
          <a:prstGeom prst="rect">
            <a:avLst/>
          </a:prstGeom>
        </p:spPr>
      </p:pic>
      <p:sp>
        <p:nvSpPr>
          <p:cNvPr id="10" name="Text Placeholder 8">
            <a:extLst>
              <a:ext uri="{FF2B5EF4-FFF2-40B4-BE49-F238E27FC236}">
                <a16:creationId xmlns:a16="http://schemas.microsoft.com/office/drawing/2014/main" id="{86B450E6-ADD9-064A-4E59-337E3DF9C014}"/>
              </a:ext>
            </a:extLst>
          </p:cNvPr>
          <p:cNvSpPr txBox="1">
            <a:spLocks/>
          </p:cNvSpPr>
          <p:nvPr/>
        </p:nvSpPr>
        <p:spPr>
          <a:xfrm>
            <a:off x="434897" y="866776"/>
            <a:ext cx="3802567" cy="823912"/>
          </a:xfrm>
          <a:prstGeom prst="rect">
            <a:avLst/>
          </a:prstGeom>
          <a:solidFill>
            <a:srgbClr val="CD9F00"/>
          </a:solidFill>
        </p:spPr>
        <p:txBody>
          <a:bodyPr vert="horz" lIns="91440" tIns="45720" rIns="91440" bIns="45720" rtlCol="0" anchor="ctr">
            <a:normAutofit lnSpcReduction="10000"/>
          </a:bodyPr>
          <a:lstStyle>
            <a:defPPr>
              <a:defRPr lang="en-US"/>
            </a:defPPr>
            <a:lvl1pPr lvl="0" indent="0" algn="ctr">
              <a:lnSpc>
                <a:spcPct val="90000"/>
              </a:lnSpc>
              <a:spcBef>
                <a:spcPts val="1000"/>
              </a:spcBef>
              <a:buFont typeface="Arial" panose="020B0604020202020204" pitchFamily="34" charset="0"/>
              <a:buNone/>
              <a:defRPr sz="27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Noncorporate Income Taxes</a:t>
            </a:r>
          </a:p>
        </p:txBody>
      </p:sp>
      <p:sp>
        <p:nvSpPr>
          <p:cNvPr id="13" name="Content Placeholder 6">
            <a:extLst>
              <a:ext uri="{FF2B5EF4-FFF2-40B4-BE49-F238E27FC236}">
                <a16:creationId xmlns:a16="http://schemas.microsoft.com/office/drawing/2014/main" id="{CC3E99C6-117F-AABD-F1D6-5886DB2EC61E}"/>
              </a:ext>
            </a:extLst>
          </p:cNvPr>
          <p:cNvSpPr txBox="1">
            <a:spLocks/>
          </p:cNvSpPr>
          <p:nvPr/>
        </p:nvSpPr>
        <p:spPr>
          <a:xfrm>
            <a:off x="434897" y="1690688"/>
            <a:ext cx="3802567" cy="4188564"/>
          </a:xfrm>
          <a:prstGeom prst="rect">
            <a:avLst/>
          </a:prstGeom>
          <a:solidFill>
            <a:srgbClr val="EFE1BB"/>
          </a:solidFill>
        </p:spPr>
        <p:txBody>
          <a:bodyPr vert="horz" lIns="91440" tIns="45720" rIns="91440" bIns="45720" rtlCol="0">
            <a:normAutofit fontScale="85000" lnSpcReduction="10000"/>
          </a:bodyPr>
          <a:lstStyle>
            <a:defPPr>
              <a:defRPr lang="en-US"/>
            </a:defPPr>
            <a:lvl1pPr lvl="0" indent="0" algn="ctr">
              <a:lnSpc>
                <a:spcPct val="110000"/>
              </a:lnSpc>
              <a:spcBef>
                <a:spcPts val="1000"/>
              </a:spcBef>
              <a:buFont typeface="Arial" panose="020B0604020202020204" pitchFamily="34" charset="0"/>
              <a:buNone/>
              <a:defRPr sz="3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indent="0">
              <a:lnSpc>
                <a:spcPct val="90000"/>
              </a:lnSpc>
              <a:spcBef>
                <a:spcPts val="500"/>
              </a:spcBef>
              <a:buFont typeface="Arial" panose="020B0604020202020204" pitchFamily="34" charset="0"/>
              <a:buNone/>
              <a:defRPr sz="1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marL="457200" indent="-457200" algn="l">
              <a:buFont typeface="Arial" panose="020B0604020202020204" pitchFamily="34" charset="0"/>
              <a:buChar char="•"/>
            </a:pPr>
            <a:r>
              <a:rPr lang="en-US" sz="2400" dirty="0"/>
              <a:t>Pass-through entities pass profits (or losses) directly to individual owners, single layer of tax</a:t>
            </a:r>
          </a:p>
          <a:p>
            <a:pPr marL="457200" indent="-457200" algn="l">
              <a:buFont typeface="Arial" panose="020B0604020202020204" pitchFamily="34" charset="0"/>
              <a:buChar char="•"/>
            </a:pPr>
            <a:r>
              <a:rPr lang="en-US" sz="2400" dirty="0"/>
              <a:t>Taxed at personal tax rates</a:t>
            </a:r>
          </a:p>
          <a:p>
            <a:pPr marL="457200" indent="-457200" algn="l">
              <a:buFont typeface="Arial" panose="020B0604020202020204" pitchFamily="34" charset="0"/>
              <a:buChar char="•"/>
            </a:pPr>
            <a:r>
              <a:rPr lang="en-US" sz="2400" dirty="0"/>
              <a:t>Owners take deductions, like Sec. 199A and Sec. 179</a:t>
            </a:r>
          </a:p>
          <a:p>
            <a:pPr marL="457200" indent="-457200" algn="l">
              <a:buFont typeface="Arial" panose="020B0604020202020204" pitchFamily="34" charset="0"/>
              <a:buChar char="•"/>
            </a:pPr>
            <a:r>
              <a:rPr lang="en-US" sz="2400" dirty="0"/>
              <a:t>Vast majority of US companies are pass-throughs</a:t>
            </a:r>
          </a:p>
        </p:txBody>
      </p:sp>
    </p:spTree>
    <p:extLst>
      <p:ext uri="{BB962C8B-B14F-4D97-AF65-F5344CB8AC3E}">
        <p14:creationId xmlns:p14="http://schemas.microsoft.com/office/powerpoint/2010/main" val="403128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F8B5A09-3704-D797-1365-4AE6A8760FA7}"/>
              </a:ext>
            </a:extLst>
          </p:cNvPr>
          <p:cNvSpPr>
            <a:spLocks noChangeArrowheads="1"/>
          </p:cNvSpPr>
          <p:nvPr/>
        </p:nvSpPr>
        <p:spPr bwMode="auto">
          <a:xfrm>
            <a:off x="838200" y="12618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7" name="Picture 3" descr="Business Tax Collections Within Historical Norm After Accounting for Pass-through Business Taxes">
            <a:extLst>
              <a:ext uri="{FF2B5EF4-FFF2-40B4-BE49-F238E27FC236}">
                <a16:creationId xmlns:a16="http://schemas.microsoft.com/office/drawing/2014/main" id="{7322FB11-2758-88FC-6891-20F71ED20B0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640767" y="808073"/>
            <a:ext cx="7419975" cy="524185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8">
            <a:extLst>
              <a:ext uri="{FF2B5EF4-FFF2-40B4-BE49-F238E27FC236}">
                <a16:creationId xmlns:a16="http://schemas.microsoft.com/office/drawing/2014/main" id="{86E206B6-E6E3-2B7A-5D7C-547860D72B30}"/>
              </a:ext>
            </a:extLst>
          </p:cNvPr>
          <p:cNvSpPr txBox="1">
            <a:spLocks/>
          </p:cNvSpPr>
          <p:nvPr/>
        </p:nvSpPr>
        <p:spPr>
          <a:xfrm>
            <a:off x="479502" y="849916"/>
            <a:ext cx="3802567" cy="823912"/>
          </a:xfrm>
          <a:prstGeom prst="rect">
            <a:avLst/>
          </a:prstGeom>
          <a:solidFill>
            <a:srgbClr val="255387"/>
          </a:solidFill>
        </p:spPr>
        <p:txBody>
          <a:bodyPr vert="horz" lIns="91440" tIns="45720" rIns="91440" bIns="45720" rtlCol="0" anchor="ctr">
            <a:normAutofit/>
          </a:bodyPr>
          <a:lstStyle>
            <a:defPPr>
              <a:defRPr lang="en-US"/>
            </a:defPPr>
            <a:lvl1pPr lvl="0" indent="0" algn="ctr">
              <a:lnSpc>
                <a:spcPct val="90000"/>
              </a:lnSpc>
              <a:spcBef>
                <a:spcPts val="1000"/>
              </a:spcBef>
              <a:buFont typeface="Arial" panose="020B0604020202020204" pitchFamily="34" charset="0"/>
              <a:buNone/>
              <a:defRPr sz="2700">
                <a:solidFill>
                  <a:schemeClr val="bg1"/>
                </a:solidFill>
                <a:latin typeface="Lato" panose="020F0502020204030203" pitchFamily="34" charset="0"/>
                <a:ea typeface="Lato" panose="020F0502020204030203" pitchFamily="34" charset="0"/>
                <a:cs typeface="Lato" panose="020F0502020204030203" pitchFamily="34" charset="0"/>
              </a:defRPr>
            </a:lvl1pPr>
            <a:lvl2pPr marL="685800" indent="-228600">
              <a:lnSpc>
                <a:spcPct val="90000"/>
              </a:lnSpc>
              <a:spcBef>
                <a:spcPts val="500"/>
              </a:spcBef>
              <a:buFont typeface="Arial" panose="020B0604020202020204" pitchFamily="34" charset="0"/>
              <a:buChar char="•"/>
              <a:defRPr sz="28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nSpc>
                <a:spcPct val="90000"/>
              </a:lnSpc>
              <a:spcBef>
                <a:spcPts val="500"/>
              </a:spcBef>
              <a:buFont typeface="Arial" panose="020B0604020202020204" pitchFamily="34" charset="0"/>
              <a:buChar char="•"/>
              <a:defRPr sz="24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r>
              <a:rPr lang="en-US" dirty="0"/>
              <a:t>Business Tax Revenue</a:t>
            </a:r>
          </a:p>
        </p:txBody>
      </p:sp>
      <p:sp>
        <p:nvSpPr>
          <p:cNvPr id="7" name="Content Placeholder 6">
            <a:extLst>
              <a:ext uri="{FF2B5EF4-FFF2-40B4-BE49-F238E27FC236}">
                <a16:creationId xmlns:a16="http://schemas.microsoft.com/office/drawing/2014/main" id="{AB7EAE46-975B-0147-C01A-9063024DAAFF}"/>
              </a:ext>
            </a:extLst>
          </p:cNvPr>
          <p:cNvSpPr txBox="1">
            <a:spLocks/>
          </p:cNvSpPr>
          <p:nvPr/>
        </p:nvSpPr>
        <p:spPr>
          <a:xfrm>
            <a:off x="479502" y="1673828"/>
            <a:ext cx="3802567" cy="4147018"/>
          </a:xfrm>
          <a:prstGeom prst="rect">
            <a:avLst/>
          </a:prstGeom>
          <a:solidFill>
            <a:srgbClr val="C4CFDD"/>
          </a:solidFill>
        </p:spPr>
        <p:txBody>
          <a:bodyPr vert="horz" lIns="91440" tIns="45720" rIns="91440" bIns="45720" rtlCol="0">
            <a:normAutofit/>
          </a:bodyPr>
          <a:lstStyle>
            <a:defPPr>
              <a:defRPr lang="en-US"/>
            </a:defPPr>
            <a:lvl1pPr marL="342900" lvl="0" indent="-342900">
              <a:lnSpc>
                <a:spcPct val="90000"/>
              </a:lnSpc>
              <a:spcBef>
                <a:spcPts val="10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800100" lvl="1" indent="-342900">
              <a:lnSpc>
                <a:spcPct val="90000"/>
              </a:lnSpc>
              <a:spcBef>
                <a:spcPts val="500"/>
              </a:spcBef>
              <a:buFont typeface="Arial" panose="020B0604020202020204" pitchFamily="34" charset="0"/>
              <a:buChar char="•"/>
              <a:defRPr sz="2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 typeface="Arial" panose="020B0604020202020204" pitchFamily="34" charset="0"/>
              <a:buNone/>
              <a:defRPr sz="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 typeface="Arial" panose="020B0604020202020204" pitchFamily="34" charset="0"/>
              <a:buNone/>
              <a:defRPr sz="10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a:lnSpc>
                <a:spcPct val="100000"/>
              </a:lnSpc>
            </a:pPr>
            <a:r>
              <a:rPr lang="en-US" dirty="0"/>
              <a:t>Fewer corporations = lower corporate revenue as % of GDP</a:t>
            </a:r>
          </a:p>
          <a:p>
            <a:pPr>
              <a:lnSpc>
                <a:spcPct val="100000"/>
              </a:lnSpc>
            </a:pPr>
            <a:r>
              <a:rPr lang="en-US" dirty="0"/>
              <a:t>FY2024 corporate tax revenues totaled $530 billion out of $4.9 trillion in total taxes</a:t>
            </a:r>
          </a:p>
          <a:p>
            <a:pPr>
              <a:lnSpc>
                <a:spcPct val="100000"/>
              </a:lnSpc>
            </a:pPr>
            <a:r>
              <a:rPr lang="en-US" dirty="0"/>
              <a:t>Corporate + noncorporate revenues = total business revenues—US near historical norms</a:t>
            </a:r>
          </a:p>
          <a:p>
            <a:endParaRPr lang="en-US" dirty="0"/>
          </a:p>
        </p:txBody>
      </p:sp>
    </p:spTree>
    <p:extLst>
      <p:ext uri="{BB962C8B-B14F-4D97-AF65-F5344CB8AC3E}">
        <p14:creationId xmlns:p14="http://schemas.microsoft.com/office/powerpoint/2010/main" val="386482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D6E816-FA4A-3935-961F-03552A340723}"/>
              </a:ext>
            </a:extLst>
          </p:cNvPr>
          <p:cNvGraphicFramePr>
            <a:graphicFrameLocks noGrp="1"/>
          </p:cNvGraphicFramePr>
          <p:nvPr>
            <p:extLst>
              <p:ext uri="{D42A27DB-BD31-4B8C-83A1-F6EECF244321}">
                <p14:modId xmlns:p14="http://schemas.microsoft.com/office/powerpoint/2010/main" val="1775083057"/>
              </p:ext>
            </p:extLst>
          </p:nvPr>
        </p:nvGraphicFramePr>
        <p:xfrm>
          <a:off x="5288365" y="769433"/>
          <a:ext cx="6186239" cy="4928840"/>
        </p:xfrm>
        <a:graphic>
          <a:graphicData uri="http://schemas.openxmlformats.org/drawingml/2006/table">
            <a:tbl>
              <a:tblPr firstRow="1" bandRow="1">
                <a:tableStyleId>{3B4B98B0-60AC-42C2-AFA5-B58CD77FA1E5}</a:tableStyleId>
              </a:tblPr>
              <a:tblGrid>
                <a:gridCol w="2335947">
                  <a:extLst>
                    <a:ext uri="{9D8B030D-6E8A-4147-A177-3AD203B41FA5}">
                      <a16:colId xmlns:a16="http://schemas.microsoft.com/office/drawing/2014/main" val="2985014148"/>
                    </a:ext>
                  </a:extLst>
                </a:gridCol>
                <a:gridCol w="1925146">
                  <a:extLst>
                    <a:ext uri="{9D8B030D-6E8A-4147-A177-3AD203B41FA5}">
                      <a16:colId xmlns:a16="http://schemas.microsoft.com/office/drawing/2014/main" val="33993990"/>
                    </a:ext>
                  </a:extLst>
                </a:gridCol>
                <a:gridCol w="1925146">
                  <a:extLst>
                    <a:ext uri="{9D8B030D-6E8A-4147-A177-3AD203B41FA5}">
                      <a16:colId xmlns:a16="http://schemas.microsoft.com/office/drawing/2014/main" val="1156898333"/>
                    </a:ext>
                  </a:extLst>
                </a:gridCol>
              </a:tblGrid>
              <a:tr h="702657">
                <a:tc>
                  <a:txBody>
                    <a:bodyPr/>
                    <a:lstStyle/>
                    <a:p>
                      <a:pPr algn="l" fontAlgn="ctr" latinLnBrk="0"/>
                      <a:endParaRPr lang="en-US" sz="1900" b="1" dirty="0">
                        <a:effectLst/>
                        <a:latin typeface="Lato" panose="020F0502020204030203" pitchFamily="34" charset="0"/>
                        <a:ea typeface="Lato" panose="020F0502020204030203" pitchFamily="34" charset="0"/>
                        <a:cs typeface="Lato" panose="020F0502020204030203" pitchFamily="34" charset="0"/>
                      </a:endParaRPr>
                    </a:p>
                  </a:txBody>
                  <a:tcPr marL="96818" marR="96818" marT="48409" marB="48409" anchor="ctr"/>
                </a:tc>
                <a:tc>
                  <a:txBody>
                    <a:bodyPr/>
                    <a:lstStyle/>
                    <a:p>
                      <a:pPr algn="l" fontAlgn="ctr" latinLnBrk="0"/>
                      <a:r>
                        <a:rPr lang="en-US" sz="1900" b="1" dirty="0">
                          <a:effectLst/>
                          <a:latin typeface="Lato" panose="020F0502020204030203" pitchFamily="34" charset="0"/>
                          <a:ea typeface="Lato" panose="020F0502020204030203" pitchFamily="34" charset="0"/>
                          <a:cs typeface="Lato" panose="020F0502020204030203" pitchFamily="34" charset="0"/>
                        </a:rPr>
                        <a:t>METR</a:t>
                      </a:r>
                    </a:p>
                  </a:txBody>
                  <a:tcPr marL="96818" marR="96818" marT="48409" marB="48409" anchor="ctr"/>
                </a:tc>
                <a:tc>
                  <a:txBody>
                    <a:bodyPr/>
                    <a:lstStyle/>
                    <a:p>
                      <a:pPr algn="l" fontAlgn="ctr" latinLnBrk="0"/>
                      <a:r>
                        <a:rPr lang="en-US" sz="1900" b="1" dirty="0">
                          <a:effectLst/>
                          <a:latin typeface="Lato" panose="020F0502020204030203" pitchFamily="34" charset="0"/>
                          <a:ea typeface="Lato" panose="020F0502020204030203" pitchFamily="34" charset="0"/>
                          <a:cs typeface="Lato" panose="020F0502020204030203" pitchFamily="34" charset="0"/>
                        </a:rPr>
                        <a:t>AETR</a:t>
                      </a:r>
                    </a:p>
                  </a:txBody>
                  <a:tcPr marL="96818" marR="96818" marT="48409" marB="48409" anchor="ctr"/>
                </a:tc>
                <a:extLst>
                  <a:ext uri="{0D108BD9-81ED-4DB2-BD59-A6C34878D82A}">
                    <a16:rowId xmlns:a16="http://schemas.microsoft.com/office/drawing/2014/main" val="2406267344"/>
                  </a:ext>
                </a:extLst>
              </a:tr>
              <a:tr h="1397131">
                <a:tc>
                  <a:txBody>
                    <a:bodyPr/>
                    <a:lstStyle/>
                    <a:p>
                      <a:pPr fontAlgn="base"/>
                      <a:r>
                        <a:rPr lang="en-US" sz="1900" dirty="0">
                          <a:effectLst/>
                          <a:latin typeface="Lato" panose="020F0502020204030203" pitchFamily="34" charset="0"/>
                          <a:ea typeface="Lato" panose="020F0502020204030203" pitchFamily="34" charset="0"/>
                          <a:cs typeface="Lato" panose="020F0502020204030203" pitchFamily="34" charset="0"/>
                        </a:rPr>
                        <a:t>United States, maintain TCJA biz policies</a:t>
                      </a:r>
                    </a:p>
                  </a:txBody>
                  <a:tcPr marL="96818" marR="96818" marT="48409" marB="48409" anchor="ctr"/>
                </a:tc>
                <a:tc>
                  <a:txBody>
                    <a:bodyPr/>
                    <a:lstStyle/>
                    <a:p>
                      <a:pPr fontAlgn="base"/>
                      <a:r>
                        <a:rPr lang="en-US" sz="1900" dirty="0">
                          <a:effectLst/>
                          <a:latin typeface="Lato" panose="020F0502020204030203" pitchFamily="34" charset="0"/>
                          <a:ea typeface="Lato" panose="020F0502020204030203" pitchFamily="34" charset="0"/>
                          <a:cs typeface="Lato" panose="020F0502020204030203" pitchFamily="34" charset="0"/>
                        </a:rPr>
                        <a:t>11.2%</a:t>
                      </a:r>
                    </a:p>
                  </a:txBody>
                  <a:tcPr marL="96818" marR="96818" marT="48409" marB="48409" anchor="ctr"/>
                </a:tc>
                <a:tc>
                  <a:txBody>
                    <a:bodyPr/>
                    <a:lstStyle/>
                    <a:p>
                      <a:pPr fontAlgn="base"/>
                      <a:r>
                        <a:rPr lang="en-US" sz="1900" dirty="0">
                          <a:effectLst/>
                          <a:latin typeface="Lato" panose="020F0502020204030203" pitchFamily="34" charset="0"/>
                          <a:ea typeface="Lato" panose="020F0502020204030203" pitchFamily="34" charset="0"/>
                          <a:cs typeface="Lato" panose="020F0502020204030203" pitchFamily="34" charset="0"/>
                        </a:rPr>
                        <a:t>21.5%</a:t>
                      </a:r>
                    </a:p>
                  </a:txBody>
                  <a:tcPr marL="96818" marR="96818" marT="48409" marB="48409" anchor="ctr"/>
                </a:tc>
                <a:extLst>
                  <a:ext uri="{0D108BD9-81ED-4DB2-BD59-A6C34878D82A}">
                    <a16:rowId xmlns:a16="http://schemas.microsoft.com/office/drawing/2014/main" val="2543520351"/>
                  </a:ext>
                </a:extLst>
              </a:tr>
              <a:tr h="918771">
                <a:tc>
                  <a:txBody>
                    <a:bodyPr/>
                    <a:lstStyle/>
                    <a:p>
                      <a:pPr fontAlgn="base"/>
                      <a:r>
                        <a:rPr lang="en-US" sz="1900" dirty="0">
                          <a:effectLst/>
                          <a:latin typeface="Lato" panose="020F0502020204030203" pitchFamily="34" charset="0"/>
                          <a:ea typeface="Lato" panose="020F0502020204030203" pitchFamily="34" charset="0"/>
                          <a:cs typeface="Lato" panose="020F0502020204030203" pitchFamily="34" charset="0"/>
                        </a:rPr>
                        <a:t>United States, current law</a:t>
                      </a:r>
                    </a:p>
                  </a:txBody>
                  <a:tcPr marL="96818" marR="96818" marT="48409" marB="48409" anchor="ctr"/>
                </a:tc>
                <a:tc>
                  <a:txBody>
                    <a:bodyPr/>
                    <a:lstStyle/>
                    <a:p>
                      <a:pPr fontAlgn="base"/>
                      <a:r>
                        <a:rPr lang="en-US" sz="1900" dirty="0">
                          <a:effectLst/>
                          <a:latin typeface="Lato" panose="020F0502020204030203" pitchFamily="34" charset="0"/>
                          <a:ea typeface="Lato" panose="020F0502020204030203" pitchFamily="34" charset="0"/>
                          <a:cs typeface="Lato" panose="020F0502020204030203" pitchFamily="34" charset="0"/>
                        </a:rPr>
                        <a:t>18.3%</a:t>
                      </a:r>
                    </a:p>
                  </a:txBody>
                  <a:tcPr marL="96818" marR="96818" marT="48409" marB="48409" anchor="ctr"/>
                </a:tc>
                <a:tc>
                  <a:txBody>
                    <a:bodyPr/>
                    <a:lstStyle/>
                    <a:p>
                      <a:pPr fontAlgn="base"/>
                      <a:r>
                        <a:rPr lang="en-US" sz="1900" dirty="0">
                          <a:effectLst/>
                          <a:latin typeface="Lato" panose="020F0502020204030203" pitchFamily="34" charset="0"/>
                          <a:ea typeface="Lato" panose="020F0502020204030203" pitchFamily="34" charset="0"/>
                          <a:cs typeface="Lato" panose="020F0502020204030203" pitchFamily="34" charset="0"/>
                        </a:rPr>
                        <a:t>23.4%</a:t>
                      </a:r>
                    </a:p>
                  </a:txBody>
                  <a:tcPr marL="96818" marR="96818" marT="48409" marB="48409" anchor="ctr"/>
                </a:tc>
                <a:extLst>
                  <a:ext uri="{0D108BD9-81ED-4DB2-BD59-A6C34878D82A}">
                    <a16:rowId xmlns:a16="http://schemas.microsoft.com/office/drawing/2014/main" val="2796945704"/>
                  </a:ext>
                </a:extLst>
              </a:tr>
              <a:tr h="418572">
                <a:tc>
                  <a:txBody>
                    <a:bodyPr/>
                    <a:lstStyle/>
                    <a:p>
                      <a:pPr fontAlgn="base"/>
                      <a:r>
                        <a:rPr lang="en-US" sz="1900">
                          <a:effectLst/>
                          <a:latin typeface="Lato" panose="020F0502020204030203" pitchFamily="34" charset="0"/>
                          <a:ea typeface="Lato" panose="020F0502020204030203" pitchFamily="34" charset="0"/>
                          <a:cs typeface="Lato" panose="020F0502020204030203" pitchFamily="34" charset="0"/>
                        </a:rPr>
                        <a:t>OECD average</a:t>
                      </a:r>
                    </a:p>
                  </a:txBody>
                  <a:tcPr marL="96818" marR="96818" marT="48409" marB="48409" anchor="ctr"/>
                </a:tc>
                <a:tc>
                  <a:txBody>
                    <a:bodyPr/>
                    <a:lstStyle/>
                    <a:p>
                      <a:pPr fontAlgn="base"/>
                      <a:r>
                        <a:rPr lang="en-US" sz="1900">
                          <a:effectLst/>
                          <a:latin typeface="Lato" panose="020F0502020204030203" pitchFamily="34" charset="0"/>
                          <a:ea typeface="Lato" panose="020F0502020204030203" pitchFamily="34" charset="0"/>
                          <a:cs typeface="Lato" panose="020F0502020204030203" pitchFamily="34" charset="0"/>
                        </a:rPr>
                        <a:t>15.5%</a:t>
                      </a:r>
                    </a:p>
                  </a:txBody>
                  <a:tcPr marL="96818" marR="96818" marT="48409" marB="48409" anchor="ctr"/>
                </a:tc>
                <a:tc>
                  <a:txBody>
                    <a:bodyPr/>
                    <a:lstStyle/>
                    <a:p>
                      <a:pPr fontAlgn="base"/>
                      <a:r>
                        <a:rPr lang="en-US" sz="1900" dirty="0">
                          <a:effectLst/>
                          <a:latin typeface="Lato" panose="020F0502020204030203" pitchFamily="34" charset="0"/>
                          <a:ea typeface="Lato" panose="020F0502020204030203" pitchFamily="34" charset="0"/>
                          <a:cs typeface="Lato" panose="020F0502020204030203" pitchFamily="34" charset="0"/>
                        </a:rPr>
                        <a:t>22.9%</a:t>
                      </a:r>
                    </a:p>
                  </a:txBody>
                  <a:tcPr marL="96818" marR="96818" marT="48409" marB="48409" anchor="ctr"/>
                </a:tc>
                <a:extLst>
                  <a:ext uri="{0D108BD9-81ED-4DB2-BD59-A6C34878D82A}">
                    <a16:rowId xmlns:a16="http://schemas.microsoft.com/office/drawing/2014/main" val="3831539863"/>
                  </a:ext>
                </a:extLst>
              </a:tr>
              <a:tr h="1491709">
                <a:tc gridSpan="3">
                  <a:txBody>
                    <a:bodyPr/>
                    <a:lstStyle/>
                    <a:p>
                      <a:r>
                        <a:rPr lang="en-US" sz="1200" dirty="0">
                          <a:effectLst/>
                          <a:latin typeface="Lato" panose="020F0502020204030203" pitchFamily="34" charset="0"/>
                          <a:ea typeface="Lato" panose="020F0502020204030203" pitchFamily="34" charset="0"/>
                          <a:cs typeface="Lato" panose="020F0502020204030203" pitchFamily="34" charset="0"/>
                        </a:rPr>
                        <a:t>Note: Estimates do not account for R&amp;D tax credits.</a:t>
                      </a:r>
                    </a:p>
                    <a:p>
                      <a:r>
                        <a:rPr lang="en-US" sz="1200" dirty="0">
                          <a:effectLst/>
                          <a:latin typeface="Lato" panose="020F0502020204030203" pitchFamily="34" charset="0"/>
                          <a:ea typeface="Lato" panose="020F0502020204030203" pitchFamily="34" charset="0"/>
                          <a:cs typeface="Lato" panose="020F0502020204030203" pitchFamily="34" charset="0"/>
                        </a:rPr>
                        <a:t>Source: Kyle Pomerleau, “The tax burden on corporations: A comparison of Organisation for Economic Co-operation and Development countries and proposals to reform the US tax system,” American Enterprise Institute, Oct. 13, 2021, </a:t>
                      </a:r>
                      <a:r>
                        <a:rPr lang="en-US" sz="1200" u="sng" dirty="0">
                          <a:effectLst/>
                          <a:latin typeface="Lato" panose="020F0502020204030203" pitchFamily="34" charset="0"/>
                          <a:ea typeface="Lato" panose="020F0502020204030203" pitchFamily="34" charset="0"/>
                          <a:cs typeface="Lato" panose="020F0502020204030203" pitchFamily="34" charset="0"/>
                          <a:hlinkClick r:id="rId3"/>
                        </a:rPr>
                        <a:t>https://www.aei.org/research-products/report/the-tax-burden-on-corporations-a-comparison-of-organisation-for-economic-co-operation-and-development-countries-and-proposals-to-reform-the-us-tax-system/</a:t>
                      </a:r>
                      <a:r>
                        <a:rPr lang="en-US" sz="1200" dirty="0">
                          <a:effectLst/>
                          <a:latin typeface="Lato" panose="020F0502020204030203" pitchFamily="34" charset="0"/>
                          <a:ea typeface="Lato" panose="020F0502020204030203" pitchFamily="34" charset="0"/>
                          <a:cs typeface="Lato" panose="020F0502020204030203" pitchFamily="34" charset="0"/>
                        </a:rPr>
                        <a:t>.</a:t>
                      </a:r>
                    </a:p>
                  </a:txBody>
                  <a:tcPr marL="96818" marR="96818" marT="48409" marB="48409"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9503780"/>
                  </a:ext>
                </a:extLst>
              </a:tr>
            </a:tbl>
          </a:graphicData>
        </a:graphic>
      </p:graphicFrame>
      <p:sp>
        <p:nvSpPr>
          <p:cNvPr id="8" name="Text Placeholder 8">
            <a:extLst>
              <a:ext uri="{FF2B5EF4-FFF2-40B4-BE49-F238E27FC236}">
                <a16:creationId xmlns:a16="http://schemas.microsoft.com/office/drawing/2014/main" id="{36A919E7-BC3E-43F7-3892-F65115201227}"/>
              </a:ext>
            </a:extLst>
          </p:cNvPr>
          <p:cNvSpPr txBox="1">
            <a:spLocks/>
          </p:cNvSpPr>
          <p:nvPr/>
        </p:nvSpPr>
        <p:spPr>
          <a:xfrm>
            <a:off x="814039" y="769433"/>
            <a:ext cx="3802567" cy="915637"/>
          </a:xfrm>
          <a:prstGeom prst="rect">
            <a:avLst/>
          </a:prstGeom>
          <a:solidFill>
            <a:srgbClr val="FFC900"/>
          </a:solidFill>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Impact of Corporate Taxes on Investment</a:t>
            </a:r>
            <a:endParaRPr lang="en-US" dirty="0">
              <a:solidFill>
                <a:schemeClr val="tx1"/>
              </a:solidFill>
            </a:endParaRPr>
          </a:p>
        </p:txBody>
      </p:sp>
      <p:sp>
        <p:nvSpPr>
          <p:cNvPr id="9" name="Content Placeholder 6">
            <a:extLst>
              <a:ext uri="{FF2B5EF4-FFF2-40B4-BE49-F238E27FC236}">
                <a16:creationId xmlns:a16="http://schemas.microsoft.com/office/drawing/2014/main" id="{BBFB11FA-424C-C788-EAB4-5A7F8932F14B}"/>
              </a:ext>
            </a:extLst>
          </p:cNvPr>
          <p:cNvSpPr txBox="1">
            <a:spLocks/>
          </p:cNvSpPr>
          <p:nvPr/>
        </p:nvSpPr>
        <p:spPr>
          <a:xfrm>
            <a:off x="814039" y="1685070"/>
            <a:ext cx="3802567" cy="4147018"/>
          </a:xfrm>
          <a:prstGeom prst="rect">
            <a:avLst/>
          </a:prstGeom>
          <a:solidFill>
            <a:srgbClr val="FCECBC"/>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b="1" dirty="0"/>
              <a:t>Statutory tax rates </a:t>
            </a:r>
            <a:r>
              <a:rPr lang="en-US" sz="2400" dirty="0"/>
              <a:t>affect location of profits</a:t>
            </a:r>
          </a:p>
          <a:p>
            <a:pPr marL="285750" indent="-285750">
              <a:buFont typeface="Arial" panose="020B0604020202020204" pitchFamily="34" charset="0"/>
              <a:buChar char="•"/>
            </a:pPr>
            <a:r>
              <a:rPr lang="en-US" sz="2400" b="1" dirty="0"/>
              <a:t>Marginal effective tax rates </a:t>
            </a:r>
            <a:r>
              <a:rPr lang="en-US" sz="2400" dirty="0"/>
              <a:t>affect investment level within a jurisdiction </a:t>
            </a:r>
          </a:p>
          <a:p>
            <a:pPr marL="285750" indent="-285750">
              <a:buFont typeface="Arial" panose="020B0604020202020204" pitchFamily="34" charset="0"/>
              <a:buChar char="•"/>
            </a:pPr>
            <a:r>
              <a:rPr lang="en-US" sz="2400" b="1" dirty="0"/>
              <a:t>Average effective tax rates </a:t>
            </a:r>
            <a:r>
              <a:rPr lang="en-US" sz="2400" dirty="0"/>
              <a:t>affect location of investment</a:t>
            </a:r>
          </a:p>
          <a:p>
            <a:endParaRPr lang="en-US" sz="2400" dirty="0"/>
          </a:p>
        </p:txBody>
      </p:sp>
    </p:spTree>
    <p:extLst>
      <p:ext uri="{BB962C8B-B14F-4D97-AF65-F5344CB8AC3E}">
        <p14:creationId xmlns:p14="http://schemas.microsoft.com/office/powerpoint/2010/main" val="149360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18618</TotalTime>
  <Words>3143</Words>
  <Application>Microsoft Office PowerPoint</Application>
  <PresentationFormat>Widescreen</PresentationFormat>
  <Paragraphs>189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Lato</vt:lpstr>
      <vt:lpstr>Newsreader ExtraBold</vt:lpstr>
      <vt:lpstr>Newsreader SemiBold</vt:lpstr>
      <vt:lpstr>Roboto</vt:lpstr>
      <vt:lpstr>Roboto Flex</vt:lpstr>
      <vt:lpstr>Office Theme</vt:lpstr>
      <vt:lpstr>Tax Foundation University</vt:lpstr>
      <vt:lpstr>Areas of Focus</vt:lpstr>
      <vt:lpstr>Principles of Sound Tax Policy</vt:lpstr>
      <vt:lpstr>PowerPoint Presentation</vt:lpstr>
      <vt:lpstr>PowerPoint Presentation</vt:lpstr>
      <vt:lpstr>PowerPoint Presentation</vt:lpstr>
      <vt:lpstr>PowerPoint Presentation</vt:lpstr>
      <vt:lpstr>PowerPoint Presentation</vt:lpstr>
      <vt:lpstr>PowerPoint Presentation</vt:lpstr>
      <vt:lpstr>Impact of Corporate Taxes on Workers </vt:lpstr>
      <vt:lpstr>Do Corporations Pay $0 in Federal Taxes?</vt:lpstr>
      <vt:lpstr>TCJA Expirations and Options for Reform</vt:lpstr>
      <vt:lpstr>PowerPoint Presentation</vt:lpstr>
      <vt:lpstr>PowerPoint Presentation</vt:lpstr>
      <vt:lpstr>Wrapping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Carvajal</dc:creator>
  <cp:lastModifiedBy>Tyler Parks</cp:lastModifiedBy>
  <cp:revision>19</cp:revision>
  <cp:lastPrinted>2024-02-27T18:04:36Z</cp:lastPrinted>
  <dcterms:created xsi:type="dcterms:W3CDTF">2020-03-27T16:09:40Z</dcterms:created>
  <dcterms:modified xsi:type="dcterms:W3CDTF">2025-03-19T20:02:14Z</dcterms:modified>
</cp:coreProperties>
</file>